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3"/>
  </p:notesMasterIdLst>
  <p:handoutMasterIdLst>
    <p:handoutMasterId r:id="rId24"/>
  </p:handoutMasterIdLst>
  <p:sldIdLst>
    <p:sldId id="257" r:id="rId3"/>
    <p:sldId id="294" r:id="rId4"/>
    <p:sldId id="278" r:id="rId5"/>
    <p:sldId id="285" r:id="rId6"/>
    <p:sldId id="286" r:id="rId7"/>
    <p:sldId id="287" r:id="rId8"/>
    <p:sldId id="284" r:id="rId9"/>
    <p:sldId id="275" r:id="rId10"/>
    <p:sldId id="290" r:id="rId11"/>
    <p:sldId id="291" r:id="rId12"/>
    <p:sldId id="292" r:id="rId13"/>
    <p:sldId id="293" r:id="rId14"/>
    <p:sldId id="288" r:id="rId15"/>
    <p:sldId id="289" r:id="rId16"/>
    <p:sldId id="277" r:id="rId17"/>
    <p:sldId id="280" r:id="rId18"/>
    <p:sldId id="279" r:id="rId19"/>
    <p:sldId id="282" r:id="rId20"/>
    <p:sldId id="283" r:id="rId21"/>
    <p:sldId id="295" r:id="rId2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06" d="100"/>
          <a:sy n="106" d="100"/>
        </p:scale>
        <p:origin x="132" y="246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fr-FR"/>
              <a:t>19/01/2017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fr-FR"/>
              <a:t>19/01/2017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fr-FR"/>
              <a:t>19/01/2017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fr-FR"/>
              <a:t>19/01/2017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fr-FR"/>
              <a:t>19/01/2017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fr-FR"/>
              <a:t>19/01/2017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anchor="b">
            <a:noAutofit/>
          </a:bodyPr>
          <a:lstStyle>
            <a:lvl1pPr algn="l">
              <a:defRPr sz="6600" b="0" i="0" cap="none" baseline="0"/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fr-FR"/>
              <a:t>19/01/2017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fr-FR"/>
              <a:t>19/01/2017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fr-FR"/>
              <a:t>19/01/2017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fr-FR"/>
              <a:t>19/01/2017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fr-FR"/>
              <a:t>19/01/2017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fr-FR"/>
              <a:pPr/>
              <a:t>19/01/2017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3829175-527E-46A3-863C-1BB1F163B849}" type="datetimeFigureOut">
              <a:rPr lang="fr-FR"/>
              <a:pPr/>
              <a:t>19/01/2017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5137D0E-4A4F-4307-8994-C1891D747D59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fr-FR" sz="6600" b="0" i="0" noProof="1">
                <a:solidFill>
                  <a:schemeClr val="tx1"/>
                </a:solidFill>
                <a:latin typeface="Palatino Linotype"/>
                <a:ea typeface="+mj-ea"/>
                <a:cs typeface="+mj-cs"/>
              </a:rPr>
              <a:t>Réunion d’information</a:t>
            </a:r>
            <a:r>
              <a:rPr lang="fr-FR" sz="7200" b="0" i="0" noProof="1">
                <a:solidFill>
                  <a:schemeClr val="tx1"/>
                </a:solidFill>
                <a:latin typeface="Palatino Linotype"/>
                <a:ea typeface="+mj-ea"/>
                <a:cs typeface="+mj-cs"/>
              </a:rPr>
              <a:t/>
            </a:r>
            <a:br>
              <a:rPr lang="fr-FR" sz="7200" b="0" i="0" noProof="1">
                <a:solidFill>
                  <a:schemeClr val="tx1"/>
                </a:solidFill>
                <a:latin typeface="Palatino Linotype"/>
                <a:ea typeface="+mj-ea"/>
                <a:cs typeface="+mj-cs"/>
              </a:rPr>
            </a:br>
            <a:r>
              <a:rPr lang="fr-FR" sz="7200" b="0" i="0" noProof="1">
                <a:solidFill>
                  <a:schemeClr val="tx1"/>
                </a:solidFill>
                <a:latin typeface="Palatino Linotype"/>
                <a:ea typeface="+mj-ea"/>
                <a:cs typeface="+mj-cs"/>
              </a:rPr>
              <a:t>Cycle « patinage sur glace »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fr-FR" sz="2400" b="0" i="0" noProof="1">
                <a:solidFill>
                  <a:schemeClr val="tx1">
                    <a:lumMod val="50000"/>
                  </a:schemeClr>
                </a:solidFill>
              </a:rPr>
              <a:t>Mardi 17 janvier 2017</a:t>
            </a:r>
          </a:p>
        </p:txBody>
      </p:sp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Partir du stade de l’enfant MARCHEUR pour aller vers le stade de l’enfant PATINEUR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2414" y="2204864"/>
            <a:ext cx="9601200" cy="4176464"/>
          </a:xfrm>
        </p:spPr>
        <p:txBody>
          <a:bodyPr>
            <a:normAutofit/>
          </a:bodyPr>
          <a:lstStyle/>
          <a:p>
            <a:r>
              <a:rPr lang="fr-FR" sz="2400" u="sng" dirty="0"/>
              <a:t>Rotation : </a:t>
            </a:r>
          </a:p>
          <a:p>
            <a:pPr>
              <a:buFontTx/>
              <a:buChar char="-"/>
            </a:pPr>
            <a:r>
              <a:rPr lang="fr-FR" sz="2400" dirty="0"/>
              <a:t>Tourner sur soi même (dans un cerceau) </a:t>
            </a:r>
          </a:p>
          <a:p>
            <a:pPr>
              <a:buFontTx/>
              <a:buChar char="-"/>
            </a:pPr>
            <a:r>
              <a:rPr lang="fr-FR" sz="2400" dirty="0"/>
              <a:t>Changer de direction (dévier pour éviter un obstacle) </a:t>
            </a:r>
          </a:p>
          <a:p>
            <a:pPr>
              <a:buFontTx/>
              <a:buChar char="-"/>
            </a:pPr>
            <a:endParaRPr lang="fr-FR" sz="2400" dirty="0"/>
          </a:p>
          <a:p>
            <a:r>
              <a:rPr lang="fr-FR" sz="2400" u="sng" dirty="0"/>
              <a:t>Impulsion : </a:t>
            </a:r>
          </a:p>
          <a:p>
            <a:pPr>
              <a:buFontTx/>
              <a:buChar char="-"/>
            </a:pPr>
            <a:r>
              <a:rPr lang="fr-FR" sz="2400" dirty="0"/>
              <a:t>Prendre appui sur une jambe (passer par-dessus un objet) </a:t>
            </a:r>
          </a:p>
          <a:p>
            <a:pPr>
              <a:buFontTx/>
              <a:buChar char="-"/>
            </a:pPr>
            <a:r>
              <a:rPr lang="fr-FR" sz="2400" dirty="0"/>
              <a:t>Développer une impulsion (saut pieds joints)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918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Partir du stade de l’enfant MARCHEUR pour aller vers le stade de l’enfant PATINEUR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2414" y="2204864"/>
            <a:ext cx="9601200" cy="3814936"/>
          </a:xfrm>
        </p:spPr>
        <p:txBody>
          <a:bodyPr/>
          <a:lstStyle/>
          <a:p>
            <a:r>
              <a:rPr lang="fr-FR" sz="2800" u="sng" dirty="0"/>
              <a:t>Freinage :</a:t>
            </a:r>
          </a:p>
          <a:p>
            <a:pPr>
              <a:buFontTx/>
              <a:buChar char="-"/>
            </a:pPr>
            <a:r>
              <a:rPr lang="fr-FR" sz="2800" dirty="0"/>
              <a:t>Ralentir </a:t>
            </a:r>
          </a:p>
          <a:p>
            <a:pPr>
              <a:buFontTx/>
              <a:buChar char="-"/>
            </a:pPr>
            <a:r>
              <a:rPr lang="fr-FR" sz="2800" dirty="0"/>
              <a:t>S’arrêter dans un espace défini (ne pas dépasser) </a:t>
            </a:r>
          </a:p>
          <a:p>
            <a:pPr marL="0" indent="0">
              <a:buNone/>
            </a:pPr>
            <a:r>
              <a:rPr lang="fr-FR" sz="2800" dirty="0"/>
              <a:t>- Parcours complet qui permet de réinvestir les acquisitions et à différents niveaux pour que chacun choisisse et réussisse.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053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2414" y="1844824"/>
            <a:ext cx="9601200" cy="4174976"/>
          </a:xfrm>
        </p:spPr>
        <p:txBody>
          <a:bodyPr>
            <a:normAutofit/>
          </a:bodyPr>
          <a:lstStyle/>
          <a:p>
            <a:r>
              <a:rPr lang="fr-FR" sz="2800" dirty="0"/>
              <a:t>Pour commencer, les enfants en grande difficulté ou craintifs, auront une chaise ou déambulateur. </a:t>
            </a:r>
          </a:p>
          <a:p>
            <a:r>
              <a:rPr lang="fr-FR" sz="2800" dirty="0"/>
              <a:t>Le « 4 pattes » n’est pas traumatisant pour les enfants car il n’y a pas de risque de chute. De plus, ils prennent un premier contact avec la glace. Elément froid et mouillé. </a:t>
            </a:r>
          </a:p>
          <a:p>
            <a:r>
              <a:rPr lang="fr-FR" sz="2800" dirty="0"/>
              <a:t>Il faut encourager le plus possible les enfants à lâcher les appuis (chaise ou balustrade ou la main de l’adulte).</a:t>
            </a:r>
          </a:p>
        </p:txBody>
      </p:sp>
    </p:spTree>
    <p:extLst>
      <p:ext uri="{BB962C8B-B14F-4D97-AF65-F5344CB8AC3E}">
        <p14:creationId xmlns:p14="http://schemas.microsoft.com/office/powerpoint/2010/main" val="261646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 cas de blessure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2414" y="2348880"/>
            <a:ext cx="9601200" cy="3670920"/>
          </a:xfrm>
        </p:spPr>
        <p:txBody>
          <a:bodyPr>
            <a:normAutofit/>
          </a:bodyPr>
          <a:lstStyle/>
          <a:p>
            <a:r>
              <a:rPr lang="fr-FR" sz="2400" dirty="0"/>
              <a:t>Un des intervenants prend en charge l’enfant pour les premiers soins. </a:t>
            </a:r>
          </a:p>
          <a:p>
            <a:r>
              <a:rPr lang="fr-FR" sz="2400" dirty="0"/>
              <a:t>En cas de besoin, la patinoire appelle le SAMU et l’enseignante prévient les parents </a:t>
            </a:r>
          </a:p>
          <a:p>
            <a:r>
              <a:rPr lang="fr-FR" sz="2400" dirty="0"/>
              <a:t>la prise ne charge de l’enfant accidenté se fait avec l’accord téléphonique d’un parent responsable de l’enfant.</a:t>
            </a:r>
          </a:p>
        </p:txBody>
      </p:sp>
    </p:spTree>
    <p:extLst>
      <p:ext uri="{BB962C8B-B14F-4D97-AF65-F5344CB8AC3E}">
        <p14:creationId xmlns:p14="http://schemas.microsoft.com/office/powerpoint/2010/main" val="125951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 cas d’absence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2414" y="2492896"/>
            <a:ext cx="9601200" cy="3526904"/>
          </a:xfrm>
        </p:spPr>
        <p:txBody>
          <a:bodyPr>
            <a:normAutofit/>
          </a:bodyPr>
          <a:lstStyle/>
          <a:p>
            <a:r>
              <a:rPr lang="fr-FR" sz="2400" dirty="0"/>
              <a:t>D’un intervenant : la séance peut tout de même avoir lieu</a:t>
            </a:r>
          </a:p>
          <a:p>
            <a:pPr marL="0" indent="0">
              <a:buNone/>
            </a:pPr>
            <a:r>
              <a:rPr lang="fr-FR" sz="2400" dirty="0"/>
              <a:t>Pour être dans de bonne conditions de sécurité, présence obligatoire de l’enseignante et d’au moins un intervenant,</a:t>
            </a:r>
          </a:p>
          <a:p>
            <a:r>
              <a:rPr lang="fr-FR" sz="2400" dirty="0"/>
              <a:t>De 2 intervenants : la séance est annulée</a:t>
            </a:r>
          </a:p>
          <a:p>
            <a:r>
              <a:rPr lang="fr-FR" sz="2400" dirty="0"/>
              <a:t>De l’enseignante : la séance est annulée</a:t>
            </a:r>
          </a:p>
        </p:txBody>
      </p:sp>
    </p:spTree>
    <p:extLst>
      <p:ext uri="{BB962C8B-B14F-4D97-AF65-F5344CB8AC3E}">
        <p14:creationId xmlns:p14="http://schemas.microsoft.com/office/powerpoint/2010/main" val="383640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2414" y="1196752"/>
            <a:ext cx="9144000" cy="1130423"/>
          </a:xfrm>
        </p:spPr>
        <p:txBody>
          <a:bodyPr/>
          <a:lstStyle/>
          <a:p>
            <a:r>
              <a:rPr lang="fr-FR" sz="3600" noProof="1"/>
              <a:t>Rôle de l’enseignant, des intervenants et des accompagnateurs</a:t>
            </a:r>
            <a:r>
              <a:rPr lang="fr-FR" sz="3600" dirty="0"/>
              <a:t/>
            </a:r>
            <a:br>
              <a:rPr lang="fr-FR" sz="3600" dirty="0"/>
            </a:br>
            <a:endParaRPr lang="fr-FR" sz="36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22414" y="2060848"/>
            <a:ext cx="8229600" cy="4320480"/>
          </a:xfrm>
        </p:spPr>
        <p:txBody>
          <a:bodyPr>
            <a:normAutofit lnSpcReduction="10000"/>
          </a:bodyPr>
          <a:lstStyle/>
          <a:p>
            <a:r>
              <a:rPr lang="fr-FR" sz="3200" dirty="0"/>
              <a:t>L’enseignante :</a:t>
            </a:r>
          </a:p>
          <a:p>
            <a:pPr algn="just"/>
            <a:endParaRPr lang="fr-FR" sz="3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dirty="0"/>
              <a:t>Elle prépare le programme des compétences qu’elle souhaite développer chez les enfants.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dirty="0"/>
              <a:t>Elle imagine les scénarios des séances.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dirty="0"/>
              <a:t>Elle évalue les prises de risques et adapte la séance au niveau du groupe.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dirty="0"/>
              <a:t>Elle veille au respect des consignes et de la sécurité.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dirty="0"/>
              <a:t>Elle annonce le contenu des séances aux intervenants au début du cycle et tout au long des séances.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dirty="0"/>
              <a:t>En fin de séance, elle discute avec les intervenantes pour prévoir des relances ou énoncer les problèmes qui seront à résoudre pour les prochaines séances.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3200" dirty="0"/>
          </a:p>
          <a:p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57085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81844" y="908720"/>
            <a:ext cx="10513168" cy="5760640"/>
          </a:xfrm>
        </p:spPr>
        <p:txBody>
          <a:bodyPr>
            <a:normAutofit lnSpcReduction="10000"/>
          </a:bodyPr>
          <a:lstStyle/>
          <a:p>
            <a:r>
              <a:rPr lang="fr-FR" sz="3000" dirty="0"/>
              <a:t>Les intervenantes :</a:t>
            </a:r>
          </a:p>
          <a:p>
            <a:endParaRPr lang="fr-FR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800" dirty="0"/>
              <a:t>Elles connaissent le contenu des séances grâce au projet pédagogique.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800" dirty="0"/>
              <a:t>Elles prennent un groupe en charge : l’enseignante lui aura donné le contenu de la séance ou lui aura indiqué les règles d’un jeu ou encore aura mis un parcours en place.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800" dirty="0"/>
              <a:t>Elles prennent en charge des enfants ne pouvant s’intégrer momentanément au groupe.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800" dirty="0"/>
              <a:t>Elles rassurent, relèvent, encouragent, reprennent une consigne mal comprise.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800" dirty="0"/>
              <a:t>Elles aident à rééquiper correctement un enfant.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800" dirty="0"/>
              <a:t>Elles aident à la mise en place des jeux, des parcours.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800" dirty="0"/>
              <a:t>Elles assurent la surveillance.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800" dirty="0"/>
              <a:t>Elles signalent tout problème : comportement, blessure, …</a:t>
            </a:r>
            <a:endParaRPr lang="fr-FR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18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25860" y="990600"/>
            <a:ext cx="10153127" cy="5462736"/>
          </a:xfrm>
        </p:spPr>
        <p:txBody>
          <a:bodyPr>
            <a:normAutofit/>
          </a:bodyPr>
          <a:lstStyle/>
          <a:p>
            <a:r>
              <a:rPr lang="fr-FR" sz="3200" dirty="0"/>
              <a:t>Les Accompagnateurs : ATSEM et parents</a:t>
            </a:r>
          </a:p>
          <a:p>
            <a:pPr algn="just"/>
            <a:endParaRPr lang="fr-FR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600" dirty="0"/>
              <a:t>Ils aident à l’habillage et à la préparation des enfants.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600" dirty="0"/>
              <a:t>Ils veillent au chaussage et à la tenue vestimentaire des enfants avant qu’ils ne montent sur la glace.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600" dirty="0"/>
              <a:t>Ils aident aux rassemblement dans le calme avant l’activité.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600" dirty="0"/>
              <a:t>Ils permettent par leur efficacité la concertation entre enseignants et intervenants.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600" dirty="0"/>
              <a:t>Ils montrent le bon exemple par leur comportement.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600" dirty="0"/>
              <a:t>Ils accompagnent aux toilettes si nécessaire.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600" dirty="0"/>
              <a:t>Ils restent DISCRETS pendant le déroulement des séances.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600" dirty="0"/>
              <a:t>Ils n’interviennent pas auprès des enfants et limitent le nombre de photos souvenirs…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600" dirty="0"/>
              <a:t>ILS NE PEUVENT ACCEDER A LA PISTE DE PATINAGE </a:t>
            </a:r>
          </a:p>
        </p:txBody>
      </p:sp>
    </p:spTree>
    <p:extLst>
      <p:ext uri="{BB962C8B-B14F-4D97-AF65-F5344CB8AC3E}">
        <p14:creationId xmlns:p14="http://schemas.microsoft.com/office/powerpoint/2010/main" val="360365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735360"/>
          </a:xfrm>
        </p:spPr>
        <p:txBody>
          <a:bodyPr/>
          <a:lstStyle/>
          <a:p>
            <a:r>
              <a:rPr lang="fr-FR" noProof="1"/>
              <a:t>Comment s’équiper pour monter sur la glace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2414" y="1412776"/>
            <a:ext cx="9601200" cy="46070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2600" noProof="1"/>
              <a:t>L’équipement du patineur</a:t>
            </a:r>
          </a:p>
          <a:p>
            <a:r>
              <a:rPr lang="fr-FR" noProof="1"/>
              <a:t>Un casque et des patins fournis par la patinoire</a:t>
            </a:r>
          </a:p>
          <a:p>
            <a:r>
              <a:rPr lang="fr-FR" noProof="1"/>
              <a:t>Des gants ou des moufles imperméables en gore-tex (pour le ski) pour avoir les doigts au chaud et au sec. PAS DE GANTS EN LAINE</a:t>
            </a:r>
          </a:p>
          <a:p>
            <a:r>
              <a:rPr lang="fr-FR" noProof="1"/>
              <a:t>Des chaussettes hautes, type jambières ou chaussettes de ski pour ne pas être blessé par les chaussures montantes</a:t>
            </a:r>
          </a:p>
          <a:p>
            <a:r>
              <a:rPr lang="fr-FR" noProof="1"/>
              <a:t>Une tenue confortable : pantalon chaud et une veste polaire. L</a:t>
            </a:r>
            <a:r>
              <a:rPr lang="fr-FR" dirty="0"/>
              <a:t>es enfants doivent avoir chaud mais ne pas être gênés dans leur mouvement</a:t>
            </a:r>
            <a:endParaRPr lang="fr-FR" noProof="1"/>
          </a:p>
          <a:p>
            <a:r>
              <a:rPr lang="fr-FR" noProof="1"/>
              <a:t>Des sous-vêtements chauds</a:t>
            </a:r>
          </a:p>
          <a:p>
            <a:r>
              <a:rPr lang="fr-FR" dirty="0"/>
              <a:t>Lors des premières séances les enfants pratiqueront certainement le « quatre pattes », Un pantalon de rechange est recommandé si les enfants sont mouillés à la fin de la séance.</a:t>
            </a:r>
          </a:p>
          <a:p>
            <a:r>
              <a:rPr lang="fr-FR" noProof="1"/>
              <a:t>TOUT L’EQUIPEMENT (gants et vêtements) DOIT EST MARQUE AU NOM DE L’ENFANT</a:t>
            </a:r>
          </a:p>
          <a:p>
            <a:endParaRPr lang="fr-FR" noProof="1"/>
          </a:p>
          <a:p>
            <a:endParaRPr lang="fr-FR" noProof="1"/>
          </a:p>
          <a:p>
            <a:endParaRPr lang="fr-FR" noProof="1"/>
          </a:p>
          <a:p>
            <a:pPr marL="0" indent="0">
              <a:buNone/>
            </a:pPr>
            <a:endParaRPr lang="fr-FR" noProof="1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845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Quelques recommandations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2414" y="1988840"/>
            <a:ext cx="9601200" cy="4030960"/>
          </a:xfrm>
        </p:spPr>
        <p:txBody>
          <a:bodyPr/>
          <a:lstStyle/>
          <a:p>
            <a:r>
              <a:rPr lang="fr-FR" sz="2400" dirty="0"/>
              <a:t>Pour les filles : pas de jupe, de collant ou de legging. Le pantalon est obligatoire</a:t>
            </a:r>
          </a:p>
          <a:p>
            <a:r>
              <a:rPr lang="fr-FR" sz="2400" smtClean="0"/>
              <a:t>ATENTION </a:t>
            </a:r>
            <a:r>
              <a:rPr lang="fr-FR" sz="2400" dirty="0"/>
              <a:t>AUX COIFFURES TROP « VOLUMINEUSES » comme les chignons, les couettes les coiffures avec des perles… qui empêche le port du casque qui est OBLIGATOIRE pour monter sur glace.</a:t>
            </a:r>
          </a:p>
          <a:p>
            <a:r>
              <a:rPr lang="fr-FR" sz="2400" dirty="0"/>
              <a:t>Pas de Jeans à trous au niveau du genou</a:t>
            </a:r>
          </a:p>
          <a:p>
            <a:r>
              <a:rPr lang="fr-FR" sz="2400" dirty="0"/>
              <a:t>Pas de bijou, de clés autour du cou, de sacoche, sac et autres accessoires pouvant gêner l’aisance du patineur.</a:t>
            </a:r>
            <a:endParaRPr lang="fr-FR" sz="2400" noProof="1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636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400" dirty="0"/>
              <a:t>Corps de la réunion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noProof="1"/>
              <a:t>Caractéristiques de l’activité</a:t>
            </a:r>
            <a:br>
              <a:rPr lang="fr-FR" sz="2800" noProof="1"/>
            </a:br>
            <a:r>
              <a:rPr lang="fr-FR" sz="2800" noProof="1"/>
              <a:t/>
            </a:r>
            <a:br>
              <a:rPr lang="fr-FR" sz="2800" noProof="1"/>
            </a:br>
            <a:r>
              <a:rPr lang="fr-FR" sz="2800" dirty="0"/>
              <a:t>Déroulement général des séances</a:t>
            </a:r>
            <a:br>
              <a:rPr lang="fr-FR" sz="2800" dirty="0"/>
            </a:br>
            <a:r>
              <a:rPr lang="fr-FR" sz="2800" dirty="0"/>
              <a:t/>
            </a:r>
            <a:br>
              <a:rPr lang="fr-FR" sz="2800" dirty="0"/>
            </a:br>
            <a:r>
              <a:rPr lang="fr-FR" sz="2800" dirty="0"/>
              <a:t>En cas de blessure ou d’absence</a:t>
            </a:r>
            <a:br>
              <a:rPr lang="fr-FR" sz="2800" dirty="0"/>
            </a:br>
            <a:r>
              <a:rPr lang="fr-FR" sz="2800" dirty="0"/>
              <a:t/>
            </a:r>
            <a:br>
              <a:rPr lang="fr-FR" sz="2800" dirty="0"/>
            </a:br>
            <a:r>
              <a:rPr lang="fr-FR" sz="2800" noProof="1"/>
              <a:t>Rôle de l’enseignant, des intervenants et des accompagnateurs</a:t>
            </a:r>
            <a:br>
              <a:rPr lang="fr-FR" sz="2800" noProof="1"/>
            </a:br>
            <a:r>
              <a:rPr lang="fr-FR" sz="2800" noProof="1"/>
              <a:t/>
            </a:r>
            <a:br>
              <a:rPr lang="fr-FR" sz="2800" noProof="1"/>
            </a:br>
            <a:r>
              <a:rPr lang="fr-FR" sz="2800" noProof="1"/>
              <a:t>Comment s’équiper pour monter sur la glace ?</a:t>
            </a:r>
            <a:endParaRPr lang="fr-FR" sz="28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57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Questions pratiques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2414" y="2204864"/>
            <a:ext cx="9601200" cy="4191000"/>
          </a:xfrm>
        </p:spPr>
        <p:txBody>
          <a:bodyPr/>
          <a:lstStyle/>
          <a:p>
            <a:r>
              <a:rPr lang="fr-FR" dirty="0"/>
              <a:t>Tous les jeudis après-midi, du 2 février et jusqu’au 6 avril (sauf la semaine de la classe verte).</a:t>
            </a:r>
          </a:p>
          <a:p>
            <a:r>
              <a:rPr lang="fr-FR" dirty="0"/>
              <a:t>Arrivée à l’horaire habituel,</a:t>
            </a:r>
          </a:p>
          <a:p>
            <a:r>
              <a:rPr lang="fr-FR" dirty="0"/>
              <a:t>Départ du bus à 13h45</a:t>
            </a:r>
          </a:p>
          <a:p>
            <a:r>
              <a:rPr lang="fr-FR" dirty="0"/>
              <a:t>Séance de 14h15 à 15h</a:t>
            </a:r>
          </a:p>
          <a:p>
            <a:r>
              <a:rPr lang="fr-FR" dirty="0"/>
              <a:t>Départ de la patinoire vers 15h20</a:t>
            </a:r>
          </a:p>
          <a:p>
            <a:r>
              <a:rPr lang="fr-FR" dirty="0"/>
              <a:t>Retour à l’école vers 15h40</a:t>
            </a:r>
          </a:p>
        </p:txBody>
      </p:sp>
    </p:spTree>
    <p:extLst>
      <p:ext uri="{BB962C8B-B14F-4D97-AF65-F5344CB8AC3E}">
        <p14:creationId xmlns:p14="http://schemas.microsoft.com/office/powerpoint/2010/main" val="92247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1"/>
              <a:t>Caractéristiques de l’activité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z="3200" dirty="0"/>
              <a:t>La pratique du patinage permet à l’enfant de construire son équilibre personnel, en acceptant l’idée de le perdre pour apprendre à le retrouver.</a:t>
            </a:r>
          </a:p>
          <a:p>
            <a:r>
              <a:rPr lang="fr-FR" sz="3200" dirty="0"/>
              <a:t>A la patinoire, il s’agit de permettre aux enfants :</a:t>
            </a:r>
          </a:p>
          <a:p>
            <a:pPr marL="0" indent="0">
              <a:buNone/>
            </a:pPr>
            <a:r>
              <a:rPr lang="fr-FR" sz="3200" dirty="0"/>
              <a:t> - l’exploration d’un milieu spécifique </a:t>
            </a:r>
          </a:p>
          <a:p>
            <a:pPr>
              <a:buFontTx/>
              <a:buChar char="-"/>
            </a:pPr>
            <a:r>
              <a:rPr lang="fr-FR" sz="3200" dirty="0"/>
              <a:t>des évolutions nombreuses et variées en situation de découverte et d’apprentissage à caractère ludique </a:t>
            </a:r>
          </a:p>
        </p:txBody>
      </p:sp>
    </p:spTree>
    <p:extLst>
      <p:ext uri="{BB962C8B-B14F-4D97-AF65-F5344CB8AC3E}">
        <p14:creationId xmlns:p14="http://schemas.microsoft.com/office/powerpoint/2010/main" val="172138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Construire son équilibre demande de développer : 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2414" y="1484784"/>
            <a:ext cx="9601200" cy="50405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400" dirty="0"/>
              <a:t>→ </a:t>
            </a:r>
            <a:r>
              <a:rPr lang="fr-FR" sz="2800" u="sng" dirty="0"/>
              <a:t>Des capacités motrices </a:t>
            </a:r>
            <a:r>
              <a:rPr lang="fr-FR" sz="2800" dirty="0"/>
              <a:t>: </a:t>
            </a:r>
          </a:p>
          <a:p>
            <a:pPr>
              <a:buFontTx/>
              <a:buChar char="-"/>
            </a:pPr>
            <a:r>
              <a:rPr lang="fr-FR" sz="2800" dirty="0"/>
              <a:t>maîtriser un déplacement sur des appuis fuyants</a:t>
            </a:r>
          </a:p>
          <a:p>
            <a:pPr>
              <a:buFontTx/>
              <a:buChar char="-"/>
            </a:pPr>
            <a:r>
              <a:rPr lang="fr-FR" sz="2800" dirty="0"/>
              <a:t>maîtriser sa vitesse et sa trajectoire dans un milieu encombré par d’autres enfants et du matériel </a:t>
            </a:r>
          </a:p>
          <a:p>
            <a:pPr>
              <a:buFontTx/>
              <a:buChar char="-"/>
            </a:pPr>
            <a:r>
              <a:rPr lang="fr-FR" sz="2800" dirty="0"/>
              <a:t>combiner des actions différentes </a:t>
            </a:r>
          </a:p>
          <a:p>
            <a:pPr>
              <a:buFontTx/>
              <a:buChar char="-"/>
            </a:pPr>
            <a:r>
              <a:rPr lang="fr-FR" sz="2800" dirty="0"/>
              <a:t>utiliser un déséquilibre… </a:t>
            </a:r>
          </a:p>
          <a:p>
            <a:pPr marL="0" indent="0">
              <a:buNone/>
            </a:pPr>
            <a:r>
              <a:rPr lang="fr-FR" sz="2800" dirty="0"/>
              <a:t>→ </a:t>
            </a:r>
            <a:r>
              <a:rPr lang="fr-FR" sz="2800" u="sng" dirty="0"/>
              <a:t>Des capacités cognitives : </a:t>
            </a:r>
          </a:p>
          <a:p>
            <a:pPr>
              <a:buFontTx/>
              <a:buChar char="-"/>
            </a:pPr>
            <a:r>
              <a:rPr lang="fr-FR" sz="2800" dirty="0"/>
              <a:t>organiser des actions en fonction de règles</a:t>
            </a:r>
          </a:p>
          <a:p>
            <a:pPr>
              <a:buFontTx/>
              <a:buChar char="-"/>
            </a:pPr>
            <a:r>
              <a:rPr lang="fr-FR" sz="2800" dirty="0"/>
              <a:t>mémoriser plusieurs consignes… 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38255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Construire son équilibre demande de développer 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2414" y="2060848"/>
            <a:ext cx="9601200" cy="3958952"/>
          </a:xfrm>
        </p:spPr>
        <p:txBody>
          <a:bodyPr/>
          <a:lstStyle/>
          <a:p>
            <a:pPr marL="0" indent="0">
              <a:buNone/>
            </a:pPr>
            <a:r>
              <a:rPr lang="fr-FR" sz="2800" dirty="0"/>
              <a:t>→ </a:t>
            </a:r>
            <a:r>
              <a:rPr lang="fr-FR" sz="2800" u="sng" dirty="0"/>
              <a:t>Des capacités affectives : </a:t>
            </a:r>
          </a:p>
          <a:p>
            <a:pPr>
              <a:buFontTx/>
              <a:buChar char="-"/>
            </a:pPr>
            <a:r>
              <a:rPr lang="fr-FR" sz="2800" dirty="0"/>
              <a:t>accepter l’idée de se déstabiliser </a:t>
            </a:r>
          </a:p>
          <a:p>
            <a:pPr>
              <a:buFontTx/>
              <a:buChar char="-"/>
            </a:pPr>
            <a:r>
              <a:rPr lang="fr-FR" sz="2800" dirty="0"/>
              <a:t>oser réaliser des actions dans un milieu aménagé </a:t>
            </a:r>
          </a:p>
          <a:p>
            <a:pPr>
              <a:buFontTx/>
              <a:buChar char="-"/>
            </a:pPr>
            <a:r>
              <a:rPr lang="fr-FR" sz="2800" dirty="0"/>
              <a:t>contrôler ses émotions et leurs effets en situation de difficultés </a:t>
            </a:r>
          </a:p>
          <a:p>
            <a:pPr marL="0" indent="0">
              <a:buNone/>
            </a:pPr>
            <a:r>
              <a:rPr lang="fr-FR" sz="2800" dirty="0"/>
              <a:t>- participer avec les autres à des actions communes.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480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Grandir et s’affirmer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2414" y="2060848"/>
            <a:ext cx="9601200" cy="3958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/>
              <a:t>Outre l’amélioration de son équilibre, le patinage va permettre à l’enfant de : </a:t>
            </a:r>
          </a:p>
          <a:p>
            <a:pPr>
              <a:buFontTx/>
              <a:buChar char="-"/>
            </a:pPr>
            <a:r>
              <a:rPr lang="fr-FR" sz="2400" dirty="0"/>
              <a:t>connaître ses possibilités et ses limites </a:t>
            </a:r>
          </a:p>
          <a:p>
            <a:pPr>
              <a:buFontTx/>
              <a:buChar char="-"/>
            </a:pPr>
            <a:r>
              <a:rPr lang="fr-FR" sz="2400" dirty="0"/>
              <a:t>adapter son action à ses possibilités </a:t>
            </a:r>
          </a:p>
          <a:p>
            <a:pPr>
              <a:buFontTx/>
              <a:buChar char="-"/>
            </a:pPr>
            <a:r>
              <a:rPr lang="fr-FR" sz="2400" dirty="0"/>
              <a:t>s’adapter à un milieu différent </a:t>
            </a:r>
          </a:p>
          <a:p>
            <a:pPr>
              <a:buFontTx/>
              <a:buChar char="-"/>
            </a:pPr>
            <a:r>
              <a:rPr lang="fr-FR" sz="2400" dirty="0"/>
              <a:t>construire sa propre balance « sécurité/risque » </a:t>
            </a:r>
          </a:p>
          <a:p>
            <a:pPr marL="0" indent="0">
              <a:buNone/>
            </a:pPr>
            <a:r>
              <a:rPr lang="fr-FR" sz="2400" dirty="0"/>
              <a:t>- progresser vers l’autonomie et la responsabilisation…</a:t>
            </a:r>
          </a:p>
        </p:txBody>
      </p:sp>
    </p:spTree>
    <p:extLst>
      <p:ext uri="{BB962C8B-B14F-4D97-AF65-F5344CB8AC3E}">
        <p14:creationId xmlns:p14="http://schemas.microsoft.com/office/powerpoint/2010/main" val="196067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Règles d’or sur la glace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2414" y="2060848"/>
            <a:ext cx="9601200" cy="3958952"/>
          </a:xfrm>
        </p:spPr>
        <p:txBody>
          <a:bodyPr>
            <a:normAutofit/>
          </a:bodyPr>
          <a:lstStyle/>
          <a:p>
            <a:r>
              <a:rPr lang="fr-FR" sz="2400" dirty="0"/>
              <a:t>Je porte mon casque et mes gants avant de monter sur la piste</a:t>
            </a:r>
          </a:p>
          <a:p>
            <a:r>
              <a:rPr lang="fr-FR" sz="2400" dirty="0"/>
              <a:t>Je ne laisse pas les mains au sol</a:t>
            </a:r>
          </a:p>
          <a:p>
            <a:r>
              <a:rPr lang="fr-FR" sz="2400" dirty="0"/>
              <a:t>Je ne bouscule pas</a:t>
            </a:r>
          </a:p>
          <a:p>
            <a:r>
              <a:rPr lang="fr-FR" sz="2400" dirty="0"/>
              <a:t>Je m’arrête tout seul</a:t>
            </a:r>
          </a:p>
          <a:p>
            <a:r>
              <a:rPr lang="fr-FR" sz="2400" dirty="0"/>
              <a:t>Je ne m’accroche à personne</a:t>
            </a:r>
          </a:p>
          <a:p>
            <a:r>
              <a:rPr lang="fr-FR" sz="2400" dirty="0"/>
              <a:t>Je ne fais pas de trous sur la glace</a:t>
            </a:r>
          </a:p>
          <a:p>
            <a:r>
              <a:rPr lang="fr-FR" sz="2400" dirty="0"/>
              <a:t>Je me relève tout seul</a:t>
            </a:r>
          </a:p>
        </p:txBody>
      </p:sp>
    </p:spTree>
    <p:extLst>
      <p:ext uri="{BB962C8B-B14F-4D97-AF65-F5344CB8AC3E}">
        <p14:creationId xmlns:p14="http://schemas.microsoft.com/office/powerpoint/2010/main" val="378249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Déroulement général des séances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2414" y="1828800"/>
            <a:ext cx="9601200" cy="4552528"/>
          </a:xfrm>
        </p:spPr>
        <p:txBody>
          <a:bodyPr>
            <a:normAutofit fontScale="92500"/>
          </a:bodyPr>
          <a:lstStyle/>
          <a:p>
            <a:r>
              <a:rPr lang="fr-FR" sz="2400" dirty="0"/>
              <a:t>Les séances durent 45 minutes sur la glace. </a:t>
            </a:r>
          </a:p>
          <a:p>
            <a:r>
              <a:rPr lang="fr-FR" sz="2400" dirty="0"/>
              <a:t>Il faut 15 minutes pour l’habillage. (L’habillage et le déshabillage font partie intégrante du projet pédagogique ainsi que l’installation et le rangement du matériel.)</a:t>
            </a:r>
          </a:p>
          <a:p>
            <a:r>
              <a:rPr lang="fr-FR" sz="2400" b="1" u="sng" dirty="0"/>
              <a:t>Corps d’une séance :</a:t>
            </a:r>
          </a:p>
          <a:p>
            <a:r>
              <a:rPr lang="fr-FR" sz="2400" dirty="0"/>
              <a:t>Echauffement (5 minutes) : tours de piste et exercices réalisés en commun</a:t>
            </a:r>
          </a:p>
          <a:p>
            <a:r>
              <a:rPr lang="fr-FR" sz="2400" dirty="0"/>
              <a:t>Ateliers (30 à 40 minutes) : les élèves son répartis en groupes de niveau sur différents ateliers. Selon la séance, il y a 2 OU 3 groupes de patineurs</a:t>
            </a:r>
          </a:p>
          <a:p>
            <a:r>
              <a:rPr lang="fr-FR" sz="2400" dirty="0"/>
              <a:t>Retour au calme (5 minutes) : 1 grand tour de piste et bilan de la séance</a:t>
            </a:r>
          </a:p>
        </p:txBody>
      </p:sp>
    </p:spTree>
    <p:extLst>
      <p:ext uri="{BB962C8B-B14F-4D97-AF65-F5344CB8AC3E}">
        <p14:creationId xmlns:p14="http://schemas.microsoft.com/office/powerpoint/2010/main" val="234799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Partir du stade de l’enfant MARCHEUR pour aller vers le stade de l’enfant PATINEUR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2414" y="1828800"/>
            <a:ext cx="9601200" cy="4624536"/>
          </a:xfrm>
        </p:spPr>
        <p:txBody>
          <a:bodyPr>
            <a:normAutofit/>
          </a:bodyPr>
          <a:lstStyle/>
          <a:p>
            <a:r>
              <a:rPr lang="fr-FR" u="sng" dirty="0"/>
              <a:t>Equilibre</a:t>
            </a:r>
            <a:r>
              <a:rPr lang="fr-FR" dirty="0"/>
              <a:t> : </a:t>
            </a:r>
          </a:p>
          <a:p>
            <a:pPr marL="0" indent="0">
              <a:buNone/>
            </a:pPr>
            <a:r>
              <a:rPr lang="fr-FR" dirty="0"/>
              <a:t>- Prendre contact avec un nouvel élément (appui barrière ou 4 pattes) </a:t>
            </a:r>
          </a:p>
          <a:p>
            <a:pPr>
              <a:buFontTx/>
              <a:buChar char="-"/>
            </a:pPr>
            <a:r>
              <a:rPr lang="fr-FR" dirty="0"/>
              <a:t>Se tenir debout sans aide </a:t>
            </a:r>
          </a:p>
          <a:p>
            <a:pPr>
              <a:buFontTx/>
              <a:buChar char="-"/>
            </a:pPr>
            <a:r>
              <a:rPr lang="fr-FR" dirty="0"/>
              <a:t>Se relever seul (appui genoux) </a:t>
            </a:r>
          </a:p>
          <a:p>
            <a:pPr>
              <a:buFontTx/>
              <a:buChar char="-"/>
            </a:pPr>
            <a:r>
              <a:rPr lang="fr-FR" dirty="0"/>
              <a:t>Plier les genoux (passer sous un portique) </a:t>
            </a:r>
          </a:p>
          <a:p>
            <a:r>
              <a:rPr lang="fr-FR" u="sng" dirty="0"/>
              <a:t>Propulsion</a:t>
            </a:r>
            <a:r>
              <a:rPr lang="fr-FR" dirty="0"/>
              <a:t> :</a:t>
            </a:r>
          </a:p>
          <a:p>
            <a:pPr marL="0" indent="0">
              <a:buNone/>
            </a:pPr>
            <a:r>
              <a:rPr lang="fr-FR" dirty="0"/>
              <a:t>-Transférer les appuis (passer d’un pied à l’autre) </a:t>
            </a:r>
          </a:p>
          <a:p>
            <a:pPr marL="0" indent="0">
              <a:buNone/>
            </a:pPr>
            <a:r>
              <a:rPr lang="fr-FR" dirty="0"/>
              <a:t>-Glisser sur ses appuis (glissé sur deux pieds) </a:t>
            </a:r>
          </a:p>
          <a:p>
            <a:pPr marL="0" indent="0">
              <a:buNone/>
            </a:pPr>
            <a:r>
              <a:rPr lang="fr-FR" dirty="0"/>
              <a:t>-Reculer (avec l’aide d’un camarade) </a:t>
            </a:r>
          </a:p>
        </p:txBody>
      </p:sp>
    </p:spTree>
    <p:extLst>
      <p:ext uri="{BB962C8B-B14F-4D97-AF65-F5344CB8AC3E}">
        <p14:creationId xmlns:p14="http://schemas.microsoft.com/office/powerpoint/2010/main" val="166684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atercolor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66FA3CE-A218-4400-AA51-F51C6E85D0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Aquarelle (grand écran)</Template>
  <TotalTime>0</TotalTime>
  <Words>1303</Words>
  <Application>Microsoft Office PowerPoint</Application>
  <PresentationFormat>Personnalisé</PresentationFormat>
  <Paragraphs>135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3" baseType="lpstr">
      <vt:lpstr>Arial</vt:lpstr>
      <vt:lpstr>Palatino Linotype</vt:lpstr>
      <vt:lpstr>Watercolor_16x9</vt:lpstr>
      <vt:lpstr>Réunion d’information Cycle « patinage sur glace »</vt:lpstr>
      <vt:lpstr>Corps de la réunion</vt:lpstr>
      <vt:lpstr>Caractéristiques de l’activité</vt:lpstr>
      <vt:lpstr>Construire son équilibre demande de développer :  </vt:lpstr>
      <vt:lpstr>Construire son équilibre demande de développer :</vt:lpstr>
      <vt:lpstr>Grandir et s’affirmer</vt:lpstr>
      <vt:lpstr>Règles d’or sur la glace</vt:lpstr>
      <vt:lpstr>Déroulement général des séances</vt:lpstr>
      <vt:lpstr>Partir du stade de l’enfant MARCHEUR pour aller vers le stade de l’enfant PATINEUR</vt:lpstr>
      <vt:lpstr>Partir du stade de l’enfant MARCHEUR pour aller vers le stade de l’enfant PATINEUR</vt:lpstr>
      <vt:lpstr>Partir du stade de l’enfant MARCHEUR pour aller vers le stade de l’enfant PATINEUR</vt:lpstr>
      <vt:lpstr>Présentation PowerPoint</vt:lpstr>
      <vt:lpstr>En cas de blessure</vt:lpstr>
      <vt:lpstr>En cas d’absence</vt:lpstr>
      <vt:lpstr>Rôle de l’enseignant, des intervenants et des accompagnateurs </vt:lpstr>
      <vt:lpstr>Présentation PowerPoint</vt:lpstr>
      <vt:lpstr>Présentation PowerPoint</vt:lpstr>
      <vt:lpstr>Comment s’équiper pour monter sur la glace ?</vt:lpstr>
      <vt:lpstr>Quelques recommandations</vt:lpstr>
      <vt:lpstr>Questions pratiques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2017-01-13T12:40:09Z</dcterms:created>
  <dcterms:modified xsi:type="dcterms:W3CDTF">2017-01-19T07:33:28Z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TC028866379991</vt:lpwstr>
  </property>
</Properties>
</file>