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8"/>
  </p:handoutMasterIdLst>
  <p:sldIdLst>
    <p:sldId id="256" r:id="rId2"/>
    <p:sldId id="257" r:id="rId3"/>
    <p:sldId id="258" r:id="rId4"/>
    <p:sldId id="259" r:id="rId5"/>
    <p:sldId id="279" r:id="rId6"/>
    <p:sldId id="260" r:id="rId7"/>
    <p:sldId id="281" r:id="rId8"/>
    <p:sldId id="262" r:id="rId9"/>
    <p:sldId id="263" r:id="rId10"/>
    <p:sldId id="264" r:id="rId11"/>
    <p:sldId id="265" r:id="rId12"/>
    <p:sldId id="278" r:id="rId13"/>
    <p:sldId id="282" r:id="rId14"/>
    <p:sldId id="288" r:id="rId15"/>
    <p:sldId id="266" r:id="rId16"/>
    <p:sldId id="283" r:id="rId17"/>
    <p:sldId id="267" r:id="rId18"/>
    <p:sldId id="285" r:id="rId19"/>
    <p:sldId id="289" r:id="rId20"/>
    <p:sldId id="286" r:id="rId21"/>
    <p:sldId id="276" r:id="rId22"/>
    <p:sldId id="287" r:id="rId23"/>
    <p:sldId id="269" r:id="rId24"/>
    <p:sldId id="271" r:id="rId25"/>
    <p:sldId id="275" r:id="rId26"/>
    <p:sldId id="268" r:id="rId27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D70643-7333-4BDE-B854-7483A189B798}" v="2" dt="2019-09-29T12:46:20.3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lyne NAAS" userId="19c227318e37f76a" providerId="LiveId" clId="{B9A3D202-852A-4A32-BD8B-6AEB1BF5D426}"/>
    <pc:docChg chg="addSld delSld modSld">
      <pc:chgData name="Marilyne NAAS" userId="19c227318e37f76a" providerId="LiveId" clId="{B9A3D202-852A-4A32-BD8B-6AEB1BF5D426}" dt="2019-09-29T12:46:20.359" v="5"/>
      <pc:docMkLst>
        <pc:docMk/>
      </pc:docMkLst>
      <pc:sldChg chg="modSp">
        <pc:chgData name="Marilyne NAAS" userId="19c227318e37f76a" providerId="LiveId" clId="{B9A3D202-852A-4A32-BD8B-6AEB1BF5D426}" dt="2019-09-29T08:16:43.564" v="3" actId="6549"/>
        <pc:sldMkLst>
          <pc:docMk/>
          <pc:sldMk cId="163098636" sldId="259"/>
        </pc:sldMkLst>
        <pc:spChg chg="mod">
          <ac:chgData name="Marilyne NAAS" userId="19c227318e37f76a" providerId="LiveId" clId="{B9A3D202-852A-4A32-BD8B-6AEB1BF5D426}" dt="2019-09-29T08:16:43.564" v="3" actId="6549"/>
          <ac:spMkLst>
            <pc:docMk/>
            <pc:sldMk cId="163098636" sldId="259"/>
            <ac:spMk id="3" creationId="{00000000-0000-0000-0000-000000000000}"/>
          </ac:spMkLst>
        </pc:spChg>
      </pc:sldChg>
      <pc:sldChg chg="modSp">
        <pc:chgData name="Marilyne NAAS" userId="19c227318e37f76a" providerId="LiveId" clId="{B9A3D202-852A-4A32-BD8B-6AEB1BF5D426}" dt="2019-09-29T08:17:25.258" v="4" actId="207"/>
        <pc:sldMkLst>
          <pc:docMk/>
          <pc:sldMk cId="4211797375" sldId="262"/>
        </pc:sldMkLst>
        <pc:spChg chg="mod">
          <ac:chgData name="Marilyne NAAS" userId="19c227318e37f76a" providerId="LiveId" clId="{B9A3D202-852A-4A32-BD8B-6AEB1BF5D426}" dt="2019-09-29T08:17:25.258" v="4" actId="207"/>
          <ac:spMkLst>
            <pc:docMk/>
            <pc:sldMk cId="4211797375" sldId="262"/>
            <ac:spMk id="3" creationId="{00000000-0000-0000-0000-000000000000}"/>
          </ac:spMkLst>
        </pc:spChg>
      </pc:sldChg>
      <pc:sldChg chg="del">
        <pc:chgData name="Marilyne NAAS" userId="19c227318e37f76a" providerId="LiveId" clId="{B9A3D202-852A-4A32-BD8B-6AEB1BF5D426}" dt="2019-09-29T08:16:35.641" v="0" actId="2696"/>
        <pc:sldMkLst>
          <pc:docMk/>
          <pc:sldMk cId="2193593590" sldId="272"/>
        </pc:sldMkLst>
      </pc:sldChg>
      <pc:sldChg chg="del">
        <pc:chgData name="Marilyne NAAS" userId="19c227318e37f76a" providerId="LiveId" clId="{B9A3D202-852A-4A32-BD8B-6AEB1BF5D426}" dt="2019-09-29T08:16:37.207" v="1" actId="2696"/>
        <pc:sldMkLst>
          <pc:docMk/>
          <pc:sldMk cId="3213044142" sldId="274"/>
        </pc:sldMkLst>
      </pc:sldChg>
      <pc:sldChg chg="del">
        <pc:chgData name="Marilyne NAAS" userId="19c227318e37f76a" providerId="LiveId" clId="{B9A3D202-852A-4A32-BD8B-6AEB1BF5D426}" dt="2019-09-29T08:16:38.465" v="2" actId="2696"/>
        <pc:sldMkLst>
          <pc:docMk/>
          <pc:sldMk cId="3841296001" sldId="280"/>
        </pc:sldMkLst>
      </pc:sldChg>
      <pc:sldChg chg="add">
        <pc:chgData name="Marilyne NAAS" userId="19c227318e37f76a" providerId="LiveId" clId="{B9A3D202-852A-4A32-BD8B-6AEB1BF5D426}" dt="2019-09-29T12:46:20.359" v="5"/>
        <pc:sldMkLst>
          <pc:docMk/>
          <pc:sldMk cId="3830595972" sldId="28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C0BD9-1420-4963-B6C6-8A251D867C6E}" type="datetimeFigureOut">
              <a:rPr lang="fr-FR" smtClean="0"/>
              <a:t>18/10/2019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A5321-39DB-4513-8A53-D9C83B5774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12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000" dirty="0"/>
              <a:t>Conseil d’école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JEUDI 17 octobre 2019</a:t>
            </a:r>
          </a:p>
        </p:txBody>
      </p:sp>
    </p:spTree>
    <p:extLst>
      <p:ext uri="{BB962C8B-B14F-4D97-AF65-F5344CB8AC3E}">
        <p14:creationId xmlns:p14="http://schemas.microsoft.com/office/powerpoint/2010/main" val="376769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actions du 2</a:t>
            </a:r>
            <a:r>
              <a:rPr lang="fr-FR" baseline="30000" dirty="0"/>
              <a:t>ème</a:t>
            </a:r>
            <a:r>
              <a:rPr lang="fr-FR" dirty="0"/>
              <a:t> objectif :</a:t>
            </a:r>
            <a:br>
              <a:rPr lang="fr-FR" dirty="0"/>
            </a:br>
            <a:r>
              <a:rPr lang="fr-FR" sz="2700" dirty="0"/>
              <a:t>Créer et entretenir un climat scolaire favorable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1" y="1785257"/>
            <a:ext cx="10131425" cy="4746171"/>
          </a:xfrm>
        </p:spPr>
        <p:txBody>
          <a:bodyPr>
            <a:normAutofit/>
          </a:bodyPr>
          <a:lstStyle/>
          <a:p>
            <a:r>
              <a:rPr lang="fr-FR" sz="4400" dirty="0"/>
              <a:t>Tiroirs du savoir</a:t>
            </a:r>
          </a:p>
          <a:p>
            <a:r>
              <a:rPr lang="fr-FR" sz="4400" dirty="0"/>
              <a:t>Nouveaux diplômes sportifs</a:t>
            </a:r>
          </a:p>
          <a:p>
            <a:r>
              <a:rPr lang="fr-FR" sz="4400" dirty="0"/>
              <a:t>Les nouvelles technologies au service de la réussites des élèves</a:t>
            </a:r>
          </a:p>
          <a:p>
            <a:r>
              <a:rPr lang="fr-FR" sz="4400" dirty="0"/>
              <a:t>Vivre ensemble (Classe verte, Copains qui dansent, réseau Horbourg-Wihr)</a:t>
            </a:r>
          </a:p>
        </p:txBody>
      </p:sp>
    </p:spTree>
    <p:extLst>
      <p:ext uri="{BB962C8B-B14F-4D97-AF65-F5344CB8AC3E}">
        <p14:creationId xmlns:p14="http://schemas.microsoft.com/office/powerpoint/2010/main" val="70635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769088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fr-FR" dirty="0"/>
              <a:t>actions du 3</a:t>
            </a:r>
            <a:r>
              <a:rPr lang="fr-FR" baseline="30000" dirty="0"/>
              <a:t>ème</a:t>
            </a:r>
            <a:r>
              <a:rPr lang="fr-FR" dirty="0"/>
              <a:t>  objectif :</a:t>
            </a:r>
            <a:br>
              <a:rPr lang="fr-FR" dirty="0"/>
            </a:br>
            <a:r>
              <a:rPr lang="fr-FR" sz="2700" dirty="0"/>
              <a:t>améliorer la réussite scolaire en favorisant l’accès à l’autonomie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400" dirty="0"/>
              <a:t>Je joue à la maison : Prêt de jeux</a:t>
            </a:r>
          </a:p>
          <a:p>
            <a:r>
              <a:rPr lang="fr-FR" sz="4400" dirty="0"/>
              <a:t>Autonomie dans les différents espaces de la classe</a:t>
            </a:r>
          </a:p>
          <a:p>
            <a:r>
              <a:rPr lang="fr-FR" sz="4400" dirty="0"/>
              <a:t>Les défis</a:t>
            </a:r>
          </a:p>
        </p:txBody>
      </p:sp>
    </p:spTree>
    <p:extLst>
      <p:ext uri="{BB962C8B-B14F-4D97-AF65-F5344CB8AC3E}">
        <p14:creationId xmlns:p14="http://schemas.microsoft.com/office/powerpoint/2010/main" val="385091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Avis De l’inspectrice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649133"/>
          </a:xfrm>
        </p:spPr>
        <p:txBody>
          <a:bodyPr/>
          <a:lstStyle/>
          <a:p>
            <a:pPr algn="just"/>
            <a:r>
              <a:rPr lang="fr-FR" sz="2800" dirty="0"/>
              <a:t>Avis favorable au projet d’école. Projet ambitieux et très complet avec des actions riches et variées qui répondent aux objectifs fixés. Nous vous encourageons à garder des traces de vos expériences afin de les partager avec d’autres écoles de la circonscription.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155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942A99E-6555-4E38-BACF-978B1D46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Avis du conseil d’école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9CDF9CC-7DC0-41AA-A3F3-51EE8A724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278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COLLATION DU MATIN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1" y="1772816"/>
            <a:ext cx="10131425" cy="4581331"/>
          </a:xfrm>
        </p:spPr>
        <p:txBody>
          <a:bodyPr>
            <a:normAutofit/>
          </a:bodyPr>
          <a:lstStyle/>
          <a:p>
            <a:r>
              <a:rPr lang="fr-FR" sz="2800" dirty="0" smtClean="0"/>
              <a:t>Courrier anonyme d’un parent parvenu à la Direction Académique.</a:t>
            </a:r>
          </a:p>
          <a:p>
            <a:r>
              <a:rPr lang="fr-FR" sz="2800" dirty="0" smtClean="0"/>
              <a:t>Mme l’inspectrice charge la directrice de diffuser aux parents que les dispositions prises dans l’école concernant la collation du matin sont conformes. L’inspection assure tout son soutien à l’équipe enseignante.</a:t>
            </a:r>
          </a:p>
          <a:p>
            <a:r>
              <a:rPr lang="fr-FR" sz="2800" dirty="0" smtClean="0"/>
              <a:t>Mme l’Inspectrice souhaite également rappeler aux parents l’importance du dialogue. Venir discuter avec l’équipe en place avant de s’adresser à la hiérarchie.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57088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344905"/>
            <a:ext cx="10131425" cy="770021"/>
          </a:xfrm>
        </p:spPr>
        <p:txBody>
          <a:bodyPr/>
          <a:lstStyle/>
          <a:p>
            <a:r>
              <a:rPr lang="fr-FR" dirty="0"/>
              <a:t>Vie de classe et projets à venir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1" y="1114926"/>
            <a:ext cx="10131425" cy="5382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/>
              <a:t>Projets communs aux </a:t>
            </a:r>
            <a:r>
              <a:rPr lang="fr-FR" sz="2800" dirty="0" smtClean="0"/>
              <a:t>4 </a:t>
            </a:r>
            <a:r>
              <a:rPr lang="fr-FR" sz="2800" dirty="0"/>
              <a:t>classes :</a:t>
            </a:r>
          </a:p>
          <a:p>
            <a:pPr fontAlgn="base"/>
            <a:r>
              <a:rPr lang="fr-FR" sz="2000" dirty="0"/>
              <a:t>Parcours Lectures : Les princesses, les fiches techniques, les récits de </a:t>
            </a:r>
            <a:r>
              <a:rPr lang="fr-FR" sz="2000" dirty="0" smtClean="0"/>
              <a:t>rêves</a:t>
            </a:r>
          </a:p>
          <a:p>
            <a:pPr fontAlgn="base"/>
            <a:r>
              <a:rPr lang="fr-FR" sz="2000" dirty="0" smtClean="0"/>
              <a:t>Parcours </a:t>
            </a:r>
            <a:r>
              <a:rPr lang="fr-FR" sz="2000" dirty="0"/>
              <a:t>artistique : Giacometti, </a:t>
            </a:r>
            <a:r>
              <a:rPr lang="fr-FR" sz="2000" dirty="0" err="1"/>
              <a:t>Aleschinski</a:t>
            </a:r>
            <a:r>
              <a:rPr lang="fr-FR" sz="2000" dirty="0"/>
              <a:t>, </a:t>
            </a:r>
            <a:r>
              <a:rPr lang="fr-FR" sz="2000" dirty="0" smtClean="0"/>
              <a:t>Klee</a:t>
            </a:r>
          </a:p>
          <a:p>
            <a:r>
              <a:rPr lang="fr-FR" sz="2000" dirty="0"/>
              <a:t>Cycle natation pour les Grands et les Moyens monolingues, de septembre à décembre</a:t>
            </a:r>
          </a:p>
          <a:p>
            <a:r>
              <a:rPr lang="fr-FR" sz="2000" dirty="0"/>
              <a:t>La Grande Lessive, en novembre</a:t>
            </a:r>
          </a:p>
          <a:p>
            <a:r>
              <a:rPr lang="fr-FR" sz="2000" dirty="0"/>
              <a:t>Visite du musée du jouet, en décembre pour les Moyens et les Grands</a:t>
            </a:r>
          </a:p>
          <a:p>
            <a:r>
              <a:rPr lang="fr-FR" sz="2000" dirty="0"/>
              <a:t>La fête de Noël des enfants, vendredi 20 décembre au matin (sans les parents !)</a:t>
            </a:r>
          </a:p>
          <a:p>
            <a:r>
              <a:rPr lang="fr-FR" sz="2000" dirty="0"/>
              <a:t>Le bal des Princesses et des Princes, vendredi 31 janvier au matin (sans les parents </a:t>
            </a:r>
            <a:r>
              <a:rPr lang="fr-FR" sz="2000" dirty="0" smtClean="0"/>
              <a:t>!)</a:t>
            </a:r>
          </a:p>
          <a:p>
            <a:r>
              <a:rPr lang="fr-FR" sz="2000" dirty="0"/>
              <a:t>Cycle basket pour les élèves monolingues, en janvier et </a:t>
            </a:r>
            <a:r>
              <a:rPr lang="fr-FR" sz="2000" dirty="0" smtClean="0"/>
              <a:t>février</a:t>
            </a:r>
          </a:p>
          <a:p>
            <a:r>
              <a:rPr lang="fr-FR" sz="2000" dirty="0"/>
              <a:t>Cycle acrosport pour les Grands bilingues, en janvier et </a:t>
            </a:r>
            <a:r>
              <a:rPr lang="fr-FR" sz="2000" dirty="0" smtClean="0"/>
              <a:t>février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21094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8E05D51-C783-40B1-92E2-0512B749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22308"/>
            <a:ext cx="10131425" cy="1456267"/>
          </a:xfrm>
        </p:spPr>
        <p:txBody>
          <a:bodyPr/>
          <a:lstStyle/>
          <a:p>
            <a:r>
              <a:rPr lang="fr-FR" dirty="0"/>
              <a:t>Vie de classe et projets à venir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D2AF6A2-10C8-420B-BB75-8F7F1F7CB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342239"/>
            <a:ext cx="10131425" cy="5293453"/>
          </a:xfrm>
        </p:spPr>
        <p:txBody>
          <a:bodyPr>
            <a:normAutofit fontScale="92500" lnSpcReduction="10000"/>
          </a:bodyPr>
          <a:lstStyle/>
          <a:p>
            <a:endParaRPr lang="fr-FR" sz="2800" dirty="0" smtClean="0"/>
          </a:p>
          <a:p>
            <a:r>
              <a:rPr lang="fr-FR" sz="2800" dirty="0" smtClean="0"/>
              <a:t>Classe </a:t>
            </a:r>
            <a:r>
              <a:rPr lang="fr-FR" sz="2800" dirty="0"/>
              <a:t>verte 4, du 22 au 26 mars</a:t>
            </a:r>
          </a:p>
          <a:p>
            <a:r>
              <a:rPr lang="fr-FR" sz="2800" dirty="0"/>
              <a:t>Classes vertes 1 et 3, du 29 mars au 2 avril</a:t>
            </a:r>
          </a:p>
          <a:p>
            <a:r>
              <a:rPr lang="fr-FR" sz="2800" dirty="0"/>
              <a:t>Cycle patinage pour les Moyens bilingues et les Grands monolingues d’avril à juin</a:t>
            </a:r>
          </a:p>
          <a:p>
            <a:r>
              <a:rPr lang="fr-FR" sz="2800" dirty="0"/>
              <a:t>Cycle lutte pour les Moyens d’avril à juin</a:t>
            </a:r>
          </a:p>
          <a:p>
            <a:r>
              <a:rPr lang="fr-FR" sz="2800" dirty="0"/>
              <a:t>Exposition artistique lors de la Rencontre des Arts, Horbourg-Wihr, en mai</a:t>
            </a:r>
          </a:p>
          <a:p>
            <a:r>
              <a:rPr lang="fr-FR" sz="2800" dirty="0"/>
              <a:t>Bals folks « Copains qui dansent »</a:t>
            </a:r>
          </a:p>
          <a:p>
            <a:r>
              <a:rPr lang="fr-FR" sz="2800" dirty="0"/>
              <a:t>Fête du livre, vendredi 15 mai, le matin (avec des parents volontaires !)</a:t>
            </a:r>
          </a:p>
          <a:p>
            <a:r>
              <a:rPr lang="fr-FR" sz="2800" b="1" dirty="0"/>
              <a:t>Fête de l’école, vendredi 5 juin, l’après-midi </a:t>
            </a:r>
            <a:r>
              <a:rPr lang="fr-FR" sz="2800" dirty="0"/>
              <a:t>(avec des parents !)</a:t>
            </a:r>
          </a:p>
          <a:p>
            <a:pPr fontAlgn="base"/>
            <a:endParaRPr lang="fr-F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90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023257"/>
          </a:xfrm>
        </p:spPr>
        <p:txBody>
          <a:bodyPr/>
          <a:lstStyle/>
          <a:p>
            <a:r>
              <a:rPr lang="fr-FR" dirty="0"/>
              <a:t>Projets particuliers aux classes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1" y="1632857"/>
            <a:ext cx="10131425" cy="4823927"/>
          </a:xfrm>
        </p:spPr>
        <p:txBody>
          <a:bodyPr>
            <a:normAutofit fontScale="92500" lnSpcReduction="10000"/>
          </a:bodyPr>
          <a:lstStyle/>
          <a:p>
            <a:r>
              <a:rPr lang="fr-FR" sz="2400" u="sng" dirty="0"/>
              <a:t>Classe 1</a:t>
            </a:r>
          </a:p>
          <a:p>
            <a:pPr marL="0" indent="0">
              <a:buNone/>
            </a:pPr>
            <a:endParaRPr lang="fr-FR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400" dirty="0" smtClean="0"/>
              <a:t>L’automne</a:t>
            </a:r>
          </a:p>
          <a:p>
            <a:pPr marL="0" indent="0">
              <a:buNone/>
            </a:pPr>
            <a:r>
              <a:rPr lang="fr-FR" sz="2400" dirty="0" smtClean="0"/>
              <a:t>Projets </a:t>
            </a:r>
            <a:r>
              <a:rPr lang="fr-FR" sz="2400" dirty="0"/>
              <a:t>en sciences : Le cycle du </a:t>
            </a:r>
            <a:r>
              <a:rPr lang="fr-FR" sz="2400" dirty="0" smtClean="0"/>
              <a:t>blé et le corps humain</a:t>
            </a:r>
            <a:endParaRPr lang="fr-FR" sz="2400" dirty="0"/>
          </a:p>
          <a:p>
            <a:pPr marL="0" lvl="0" indent="0">
              <a:buNone/>
            </a:pPr>
            <a:r>
              <a:rPr lang="fr-FR" sz="2400" dirty="0"/>
              <a:t>Carnet de suivi des </a:t>
            </a:r>
            <a:r>
              <a:rPr lang="fr-FR" sz="2400" dirty="0" smtClean="0"/>
              <a:t>apprentissages – Mise en place des vignettes du savoir</a:t>
            </a:r>
            <a:endParaRPr lang="fr-FR" sz="2400" dirty="0"/>
          </a:p>
          <a:p>
            <a:pPr marL="0" lvl="0" indent="0">
              <a:buNone/>
            </a:pPr>
            <a:r>
              <a:rPr lang="fr-FR" sz="2400" dirty="0"/>
              <a:t>GS : Conscience phonologique : Découverte de l’histoire « La Planète des Alphas </a:t>
            </a:r>
            <a:r>
              <a:rPr lang="fr-FR" sz="2400" dirty="0" smtClean="0"/>
              <a:t>» - Encodage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PS : Traces, peinture, tris et repérage dans la classe et </a:t>
            </a:r>
            <a:r>
              <a:rPr lang="fr-FR" sz="2400" dirty="0" smtClean="0"/>
              <a:t>l’école</a:t>
            </a:r>
          </a:p>
          <a:p>
            <a:pPr marL="0" lvl="0" indent="0">
              <a:buNone/>
            </a:pPr>
            <a:r>
              <a:rPr lang="fr-FR" sz="2400" dirty="0" smtClean="0"/>
              <a:t>Musique : les bruits de la maison</a:t>
            </a:r>
            <a:endParaRPr lang="fr-FR" sz="2400" dirty="0"/>
          </a:p>
          <a:p>
            <a:pPr marL="0" lvl="0" indent="0">
              <a:buNone/>
            </a:pPr>
            <a:r>
              <a:rPr lang="fr-FR" sz="2400" dirty="0" smtClean="0"/>
              <a:t>Arts </a:t>
            </a:r>
            <a:r>
              <a:rPr lang="fr-FR" sz="2400" dirty="0"/>
              <a:t>: </a:t>
            </a:r>
            <a:r>
              <a:rPr lang="fr-FR" sz="2400" dirty="0" smtClean="0"/>
              <a:t>Giacometti</a:t>
            </a:r>
          </a:p>
          <a:p>
            <a:pPr marL="0" lvl="0" indent="0">
              <a:buNone/>
            </a:pPr>
            <a:r>
              <a:rPr lang="fr-FR" sz="2400" dirty="0" smtClean="0"/>
              <a:t>Mascottes : </a:t>
            </a:r>
            <a:r>
              <a:rPr lang="fr-FR" sz="2400" smtClean="0"/>
              <a:t>Mimi et Trotro</a:t>
            </a:r>
            <a:r>
              <a:rPr lang="fr-FR" sz="2400" dirty="0" smtClean="0"/>
              <a:t> en week-end dans les familles</a:t>
            </a:r>
            <a:endParaRPr lang="fr-FR" sz="24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531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283030"/>
            <a:ext cx="10131425" cy="519404"/>
          </a:xfrm>
        </p:spPr>
        <p:txBody>
          <a:bodyPr>
            <a:normAutofit fontScale="90000"/>
          </a:bodyPr>
          <a:lstStyle/>
          <a:p>
            <a:r>
              <a:rPr lang="fr-FR" dirty="0"/>
              <a:t>Projets particuliers aux classes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5801" y="1847461"/>
            <a:ext cx="4996923" cy="47212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u="sng" dirty="0"/>
              <a:t>Classe 2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r-FR" altLang="fr-FR" dirty="0">
                <a:cs typeface="Times New Roman" panose="02020603050405020304" pitchFamily="18" charset="0"/>
              </a:rPr>
              <a:t>Sciences : l’automne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r-FR" altLang="fr-FR" dirty="0">
                <a:cs typeface="Times New Roman" panose="02020603050405020304" pitchFamily="18" charset="0"/>
              </a:rPr>
              <a:t>Parcours lectures : récit de rêve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r-FR" altLang="fr-FR" dirty="0">
                <a:cs typeface="Times New Roman" panose="02020603050405020304" pitchFamily="18" charset="0"/>
              </a:rPr>
              <a:t>Carnet de suivi des apprentissages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r-FR" altLang="fr-FR" dirty="0">
                <a:cs typeface="Times New Roman" panose="02020603050405020304" pitchFamily="18" charset="0"/>
              </a:rPr>
              <a:t>Vers la musique : les cris des animaux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r-FR" altLang="fr-FR" dirty="0">
                <a:cs typeface="Times New Roman" panose="02020603050405020304" pitchFamily="18" charset="0"/>
              </a:rPr>
              <a:t>Art : Angela </a:t>
            </a:r>
            <a:r>
              <a:rPr lang="fr-FR" altLang="fr-FR" dirty="0" err="1">
                <a:cs typeface="Times New Roman" panose="02020603050405020304" pitchFamily="18" charset="0"/>
              </a:rPr>
              <a:t>Vandenbogaard</a:t>
            </a:r>
            <a:r>
              <a:rPr lang="fr-FR" altLang="fr-FR" dirty="0">
                <a:cs typeface="Times New Roman" panose="02020603050405020304" pitchFamily="18" charset="0"/>
              </a:rPr>
              <a:t> (ronds et tris des couleurs)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r-FR" altLang="fr-FR" dirty="0">
                <a:cs typeface="Times New Roman" panose="02020603050405020304" pitchFamily="18" charset="0"/>
              </a:rPr>
              <a:t>Découverte de Simon et de ses aventures (Stéphanie Blake)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r-FR" altLang="fr-FR" dirty="0">
                <a:cs typeface="Times New Roman" panose="02020603050405020304" pitchFamily="18" charset="0"/>
              </a:rPr>
              <a:t>Littérature de jeunesse : Anthony </a:t>
            </a:r>
            <a:r>
              <a:rPr lang="fr-FR" altLang="fr-FR" dirty="0" err="1">
                <a:cs typeface="Times New Roman" panose="02020603050405020304" pitchFamily="18" charset="0"/>
              </a:rPr>
              <a:t>Browne</a:t>
            </a:r>
            <a:r>
              <a:rPr lang="fr-FR" altLang="fr-FR" dirty="0">
                <a:cs typeface="Times New Roman" panose="02020603050405020304" pitchFamily="18" charset="0"/>
              </a:rPr>
              <a:t> et le personnage de </a:t>
            </a:r>
            <a:r>
              <a:rPr lang="fr-FR" altLang="fr-FR" dirty="0" smtClean="0">
                <a:cs typeface="Times New Roman" panose="02020603050405020304" pitchFamily="18" charset="0"/>
              </a:rPr>
              <a:t>Marcel</a:t>
            </a:r>
            <a:r>
              <a:rPr lang="fr-FR" dirty="0"/>
              <a:t>	</a:t>
            </a:r>
          </a:p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924675" y="1045029"/>
            <a:ext cx="4384026" cy="55952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MS : 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r-FR" dirty="0"/>
              <a:t> </a:t>
            </a:r>
            <a:r>
              <a:rPr lang="fr-FR" altLang="fr-FR" dirty="0">
                <a:cs typeface="Times New Roman" panose="02020603050405020304" pitchFamily="18" charset="0"/>
              </a:rPr>
              <a:t>Natation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r-FR" altLang="fr-FR" dirty="0">
                <a:cs typeface="Times New Roman" panose="02020603050405020304" pitchFamily="18" charset="0"/>
              </a:rPr>
              <a:t>Les quantités : 1 à 4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r-FR" altLang="fr-FR" dirty="0">
                <a:cs typeface="Times New Roman" panose="02020603050405020304" pitchFamily="18" charset="0"/>
              </a:rPr>
              <a:t>Utilisation de la souris de l’ordinateur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r-FR" altLang="fr-FR" dirty="0">
                <a:cs typeface="Times New Roman" panose="02020603050405020304" pitchFamily="18" charset="0"/>
              </a:rPr>
              <a:t>Les lettres « bâton » : F – E – H – I – K - T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r-FR" altLang="fr-FR" dirty="0">
                <a:cs typeface="Times New Roman" panose="02020603050405020304" pitchFamily="18" charset="0"/>
              </a:rPr>
              <a:t>Graphisme : traits verticaux et horizontaux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r-FR" altLang="fr-FR" dirty="0">
                <a:cs typeface="Times New Roman" panose="02020603050405020304" pitchFamily="18" charset="0"/>
              </a:rPr>
              <a:t>Les formes : carré, cercle, triangle, rectangle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r-FR" altLang="fr-FR" dirty="0">
                <a:cs typeface="Times New Roman" panose="02020603050405020304" pitchFamily="18" charset="0"/>
              </a:rPr>
              <a:t>Mise en place des défis en autonomie et du </a:t>
            </a:r>
            <a:r>
              <a:rPr lang="fr-FR" altLang="fr-FR" dirty="0" smtClean="0">
                <a:cs typeface="Times New Roman" panose="02020603050405020304" pitchFamily="18" charset="0"/>
              </a:rPr>
              <a:t>carnet de puzzle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fr-FR" dirty="0"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fr-FR" dirty="0" smtClean="0"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r-FR" dirty="0" smtClean="0"/>
              <a:t>PS </a:t>
            </a:r>
            <a:r>
              <a:rPr lang="fr-FR" dirty="0"/>
              <a:t>: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Tris : les couleurs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Manipulations diverses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traces et les empreintes (mains, doigts, objets)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r-FR" alt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Repérage dans la classe, découverte des différents </a:t>
            </a:r>
            <a:r>
              <a:rPr lang="fr-FR" alt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espaces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539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2" y="236377"/>
            <a:ext cx="10131425" cy="668694"/>
          </a:xfrm>
        </p:spPr>
        <p:txBody>
          <a:bodyPr/>
          <a:lstStyle/>
          <a:p>
            <a:r>
              <a:rPr lang="fr-FR" dirty="0"/>
              <a:t>Projets particuliers aux classes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2" y="1436914"/>
            <a:ext cx="4995334" cy="489857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4800" u="sng" dirty="0" smtClean="0"/>
              <a:t>Classes 3 et 4 : Allemand</a:t>
            </a:r>
          </a:p>
          <a:p>
            <a:pPr marL="0" indent="0">
              <a:buNone/>
            </a:pPr>
            <a:endParaRPr lang="fr-FR" sz="4800" u="sng" dirty="0"/>
          </a:p>
          <a:p>
            <a:pPr marL="0" indent="0">
              <a:buNone/>
            </a:pPr>
            <a:r>
              <a:rPr lang="fr-FR" sz="4800" u="sng" dirty="0" smtClean="0"/>
              <a:t>Petite </a:t>
            </a:r>
            <a:r>
              <a:rPr lang="fr-FR" sz="4800" u="sng" dirty="0"/>
              <a:t>section</a:t>
            </a:r>
            <a:endParaRPr lang="fr-FR" sz="4800" dirty="0"/>
          </a:p>
          <a:p>
            <a:r>
              <a:rPr lang="fr-FR" sz="4800" dirty="0"/>
              <a:t>Laisser des traces avec ses mains, avec ses doigts, avec des objets (</a:t>
            </a:r>
            <a:r>
              <a:rPr lang="fr-FR" sz="4800" dirty="0" err="1"/>
              <a:t>clipos</a:t>
            </a:r>
            <a:r>
              <a:rPr lang="fr-FR" sz="4800" dirty="0"/>
              <a:t>, éponges, rouleaux, ficelles, ballons, fourchettes…)</a:t>
            </a:r>
          </a:p>
          <a:p>
            <a:r>
              <a:rPr lang="fr-FR" sz="4800" dirty="0"/>
              <a:t>Activités autour des quantités : estimer des quantités.</a:t>
            </a:r>
          </a:p>
          <a:p>
            <a:r>
              <a:rPr lang="fr-FR" sz="4800" dirty="0"/>
              <a:t>Activités autour des formes. Associer deux objets de forme identique par le toucher. </a:t>
            </a:r>
          </a:p>
          <a:p>
            <a:endParaRPr lang="fr-FR" sz="4800" dirty="0"/>
          </a:p>
          <a:p>
            <a:r>
              <a:rPr lang="fr-FR" sz="4800" u="sng" dirty="0"/>
              <a:t>Moyenne section</a:t>
            </a:r>
            <a:endParaRPr lang="fr-FR" sz="4800" dirty="0"/>
          </a:p>
          <a:p>
            <a:r>
              <a:rPr lang="fr-FR" sz="4800" dirty="0"/>
              <a:t>Activités autour des lettres. Faire la distinction entre une lettre et un signe graphique.</a:t>
            </a:r>
          </a:p>
          <a:p>
            <a:r>
              <a:rPr lang="fr-FR" sz="4800" dirty="0"/>
              <a:t>Activités autour du prénom : reconnaître son prénom, reconstituer son prénom.</a:t>
            </a:r>
          </a:p>
          <a:p>
            <a:r>
              <a:rPr lang="fr-FR" sz="4800" dirty="0"/>
              <a:t>Activités autour des lettres droites. Les reconnaître, les nommer, les écrire.</a:t>
            </a:r>
          </a:p>
          <a:p>
            <a:r>
              <a:rPr lang="fr-FR" sz="4800" dirty="0"/>
              <a:t>Geste graphique : les lignes verticales, les lignes horizontales.</a:t>
            </a:r>
          </a:p>
          <a:p>
            <a:r>
              <a:rPr lang="fr-FR" sz="4800" dirty="0"/>
              <a:t>Reconstituer des mots et des structures qui sont en rapport avec les albums qu’on a étudiés. Les écrire à l’ordinateur en capitales d’imprimerie. Associer des mots identiques.</a:t>
            </a:r>
          </a:p>
          <a:p>
            <a:r>
              <a:rPr lang="fr-FR" sz="4800" dirty="0"/>
              <a:t>Peinture libre</a:t>
            </a:r>
          </a:p>
          <a:p>
            <a:r>
              <a:rPr lang="fr-FR" sz="4800" dirty="0"/>
              <a:t>Activités autour des formes géométriques simples. Les trier, les nommer, les reconnaître. Faire des constructions à partir de ces formes simples. Sans et avec modèle.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990253" y="2099389"/>
            <a:ext cx="5570376" cy="3691812"/>
          </a:xfrm>
        </p:spPr>
        <p:txBody>
          <a:bodyPr>
            <a:normAutofit fontScale="25000" lnSpcReduction="20000"/>
          </a:bodyPr>
          <a:lstStyle/>
          <a:p>
            <a:r>
              <a:rPr lang="fr-FR" sz="4800" u="sng" dirty="0"/>
              <a:t>Grande section</a:t>
            </a:r>
            <a:endParaRPr lang="fr-FR" sz="4800" dirty="0"/>
          </a:p>
          <a:p>
            <a:r>
              <a:rPr lang="fr-FR" sz="4800" dirty="0"/>
              <a:t>Tracer des traits dans différentes directions.</a:t>
            </a:r>
          </a:p>
          <a:p>
            <a:r>
              <a:rPr lang="fr-FR" sz="4800" dirty="0"/>
              <a:t>Tracer des traits rayonnants.</a:t>
            </a:r>
          </a:p>
          <a:p>
            <a:r>
              <a:rPr lang="fr-FR" sz="4800" dirty="0"/>
              <a:t>Inventer des graphismes à partir de traits.</a:t>
            </a:r>
          </a:p>
          <a:p>
            <a:r>
              <a:rPr lang="fr-FR" sz="4800" dirty="0"/>
              <a:t>Les lignes brisées.</a:t>
            </a:r>
          </a:p>
          <a:p>
            <a:r>
              <a:rPr lang="fr-FR" sz="4800" dirty="0"/>
              <a:t>Reconstituer des mots et des structures qui sont en rapport avec les albums qu’on a étudiés. Les écrire à l’ordinateur en capitales d’imprimerie. Connaître le nom des lettres. Associer des mots identiques.</a:t>
            </a:r>
          </a:p>
          <a:p>
            <a:r>
              <a:rPr lang="fr-FR" sz="4800" dirty="0"/>
              <a:t>Le dessin structuré.</a:t>
            </a:r>
          </a:p>
          <a:p>
            <a:r>
              <a:rPr lang="fr-FR" sz="4800" dirty="0"/>
              <a:t>La tenue de l’outil scripteur.</a:t>
            </a:r>
          </a:p>
          <a:p>
            <a:r>
              <a:rPr lang="fr-FR" sz="4800" dirty="0"/>
              <a:t>Activités autour des quantités de 1 à </a:t>
            </a:r>
            <a:r>
              <a:rPr lang="fr-FR" sz="4800" dirty="0" smtClean="0"/>
              <a:t>6</a:t>
            </a:r>
            <a:endParaRPr lang="fr-FR" sz="4800" dirty="0"/>
          </a:p>
          <a:p>
            <a:endParaRPr lang="fr-FR" sz="4800" dirty="0"/>
          </a:p>
          <a:p>
            <a:r>
              <a:rPr lang="fr-FR" sz="4800" u="sng" dirty="0"/>
              <a:t>Projets communs aux moyens et grands</a:t>
            </a:r>
            <a:endParaRPr lang="fr-FR" sz="4800" dirty="0"/>
          </a:p>
          <a:p>
            <a:r>
              <a:rPr lang="fr-FR" sz="4800" dirty="0"/>
              <a:t>Les défis</a:t>
            </a:r>
          </a:p>
          <a:p>
            <a:r>
              <a:rPr lang="fr-FR" sz="4800" dirty="0"/>
              <a:t>Le trésor des mots</a:t>
            </a:r>
          </a:p>
          <a:p>
            <a:endParaRPr lang="fr-FR" sz="4800" dirty="0"/>
          </a:p>
          <a:p>
            <a:r>
              <a:rPr lang="fr-FR" sz="4800" u="sng" dirty="0"/>
              <a:t>Projets communs à toutes les sections</a:t>
            </a:r>
            <a:endParaRPr lang="fr-FR" sz="4800" dirty="0"/>
          </a:p>
          <a:p>
            <a:r>
              <a:rPr lang="fr-FR" sz="4800" dirty="0"/>
              <a:t>Les chants</a:t>
            </a:r>
          </a:p>
          <a:p>
            <a:r>
              <a:rPr lang="fr-FR" sz="4800" dirty="0"/>
              <a:t>Les albums, le lexique et les structures à partir d’albums.</a:t>
            </a:r>
          </a:p>
          <a:p>
            <a:r>
              <a:rPr lang="fr-FR" sz="4800" dirty="0"/>
              <a:t>Le prêt d’albums allemands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175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182848"/>
            <a:ext cx="10131425" cy="5408452"/>
          </a:xfrm>
        </p:spPr>
        <p:txBody>
          <a:bodyPr>
            <a:normAutofit fontScale="55000" lnSpcReduction="20000"/>
          </a:bodyPr>
          <a:lstStyle/>
          <a:p>
            <a:endParaRPr lang="fr-FR" sz="8400" dirty="0"/>
          </a:p>
          <a:p>
            <a:pPr algn="just"/>
            <a:r>
              <a:rPr lang="fr-FR" sz="8400" dirty="0"/>
              <a:t>Accueil / Présentation : Tour de table</a:t>
            </a:r>
          </a:p>
          <a:p>
            <a:pPr algn="just"/>
            <a:endParaRPr lang="fr-FR" sz="8400" dirty="0"/>
          </a:p>
          <a:p>
            <a:pPr algn="just"/>
            <a:r>
              <a:rPr lang="fr-FR" sz="8400" dirty="0"/>
              <a:t>Installation et attributions du conseil d’école</a:t>
            </a:r>
          </a:p>
          <a:p>
            <a:pPr algn="just"/>
            <a:endParaRPr lang="fr-FR" sz="8400" dirty="0"/>
          </a:p>
          <a:p>
            <a:pPr algn="just"/>
            <a:r>
              <a:rPr lang="fr-FR" sz="8400" dirty="0"/>
              <a:t>Approbation du dernier Procès Verbal</a:t>
            </a:r>
          </a:p>
          <a:p>
            <a:endParaRPr lang="fr-FR" sz="4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820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584718"/>
          </a:xfrm>
        </p:spPr>
        <p:txBody>
          <a:bodyPr>
            <a:normAutofit fontScale="90000"/>
          </a:bodyPr>
          <a:lstStyle/>
          <a:p>
            <a:r>
              <a:rPr lang="fr-FR" dirty="0"/>
              <a:t>Projets particuliers aux classes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5801" y="1390261"/>
            <a:ext cx="4996923" cy="5122506"/>
          </a:xfrm>
        </p:spPr>
        <p:txBody>
          <a:bodyPr>
            <a:normAutofit fontScale="92500" lnSpcReduction="20000"/>
          </a:bodyPr>
          <a:lstStyle/>
          <a:p>
            <a:r>
              <a:rPr lang="fr-FR" u="sng" dirty="0"/>
              <a:t>Classes 3 et </a:t>
            </a:r>
            <a:r>
              <a:rPr lang="fr-FR" u="sng" dirty="0" smtClean="0"/>
              <a:t>4 : Français</a:t>
            </a:r>
            <a:endParaRPr lang="fr-FR" u="sng" dirty="0"/>
          </a:p>
          <a:p>
            <a:endParaRPr lang="fr-FR" dirty="0">
              <a:solidFill>
                <a:srgbClr val="FF0000"/>
              </a:solidFill>
            </a:endParaRPr>
          </a:p>
          <a:p>
            <a:pPr lvl="0"/>
            <a:r>
              <a:rPr lang="fr-FR" dirty="0"/>
              <a:t>Présentation de la marionnette Pipo le clown (langage)</a:t>
            </a:r>
          </a:p>
          <a:p>
            <a:pPr lvl="0"/>
            <a:r>
              <a:rPr lang="fr-FR" dirty="0" err="1"/>
              <a:t>Trotro</a:t>
            </a:r>
            <a:r>
              <a:rPr lang="fr-FR" dirty="0"/>
              <a:t> dans les familles le </a:t>
            </a:r>
            <a:r>
              <a:rPr lang="fr-FR" dirty="0" smtClean="0"/>
              <a:t>week-end</a:t>
            </a:r>
          </a:p>
          <a:p>
            <a:pPr lvl="0"/>
            <a:r>
              <a:rPr lang="fr-FR" dirty="0" smtClean="0"/>
              <a:t>Parcours Lecture : Les princesses</a:t>
            </a:r>
            <a:endParaRPr lang="fr-FR" dirty="0"/>
          </a:p>
          <a:p>
            <a:pPr lvl="0"/>
            <a:r>
              <a:rPr lang="fr-FR" dirty="0"/>
              <a:t>Motricité</a:t>
            </a:r>
          </a:p>
          <a:p>
            <a:pPr lvl="1"/>
            <a:r>
              <a:rPr lang="fr-FR" dirty="0"/>
              <a:t>Réagir à un signal sonore</a:t>
            </a:r>
          </a:p>
          <a:p>
            <a:pPr lvl="1"/>
            <a:r>
              <a:rPr lang="fr-FR" dirty="0"/>
              <a:t>Courir, se déplacer, sauter, lancer avec ou sans </a:t>
            </a:r>
            <a:r>
              <a:rPr lang="fr-FR" dirty="0" smtClean="0"/>
              <a:t>matériel</a:t>
            </a:r>
          </a:p>
          <a:p>
            <a:pPr lvl="1"/>
            <a:r>
              <a:rPr lang="fr-FR" dirty="0" smtClean="0"/>
              <a:t>Parcours</a:t>
            </a:r>
            <a:endParaRPr lang="fr-FR" dirty="0"/>
          </a:p>
          <a:p>
            <a:pPr lvl="0"/>
            <a:r>
              <a:rPr lang="fr-FR" dirty="0"/>
              <a:t>PS : </a:t>
            </a:r>
          </a:p>
          <a:p>
            <a:pPr lvl="1"/>
            <a:r>
              <a:rPr lang="fr-FR" dirty="0"/>
              <a:t>Découvrir les lignes continues</a:t>
            </a:r>
          </a:p>
          <a:p>
            <a:pPr lvl="1"/>
            <a:r>
              <a:rPr lang="fr-FR" dirty="0"/>
              <a:t>Saluer les autres, se présenter</a:t>
            </a:r>
          </a:p>
          <a:p>
            <a:pPr lvl="1"/>
            <a:r>
              <a:rPr lang="fr-FR" dirty="0"/>
              <a:t>Découvrir les différents </a:t>
            </a:r>
            <a:r>
              <a:rPr lang="fr-FR" dirty="0" smtClean="0"/>
              <a:t>espaces</a:t>
            </a:r>
          </a:p>
          <a:p>
            <a:pPr lvl="1"/>
            <a:r>
              <a:rPr lang="fr-FR" dirty="0" smtClean="0"/>
              <a:t>Tri par couleur ou par forme</a:t>
            </a:r>
            <a:endParaRPr lang="fr-FR" dirty="0"/>
          </a:p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823483" y="1610686"/>
            <a:ext cx="4995334" cy="4454554"/>
          </a:xfrm>
        </p:spPr>
        <p:txBody>
          <a:bodyPr>
            <a:normAutofit lnSpcReduction="10000"/>
          </a:bodyPr>
          <a:lstStyle/>
          <a:p>
            <a:pPr lvl="0"/>
            <a:r>
              <a:rPr lang="fr-FR" dirty="0"/>
              <a:t>MS : </a:t>
            </a:r>
          </a:p>
          <a:p>
            <a:pPr lvl="1"/>
            <a:r>
              <a:rPr lang="fr-FR" dirty="0"/>
              <a:t>Découvrir les lignes obliques (en parallèle travail sur une œuvre de Sol </a:t>
            </a:r>
            <a:r>
              <a:rPr lang="fr-FR" dirty="0" err="1"/>
              <a:t>Lewitt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Mémoriser la suite des nombres</a:t>
            </a:r>
          </a:p>
          <a:p>
            <a:pPr lvl="1"/>
            <a:r>
              <a:rPr lang="fr-FR" dirty="0"/>
              <a:t>Loto sonore des animaux</a:t>
            </a:r>
          </a:p>
          <a:p>
            <a:pPr lvl="1"/>
            <a:r>
              <a:rPr lang="fr-FR" dirty="0"/>
              <a:t>Reproduire un </a:t>
            </a:r>
            <a:r>
              <a:rPr lang="fr-FR" dirty="0" smtClean="0"/>
              <a:t>rythme</a:t>
            </a:r>
          </a:p>
          <a:p>
            <a:pPr lvl="0"/>
            <a:endParaRPr lang="fr-FR" dirty="0"/>
          </a:p>
          <a:p>
            <a:pPr lvl="0"/>
            <a:r>
              <a:rPr lang="fr-FR" dirty="0" smtClean="0"/>
              <a:t>GS</a:t>
            </a:r>
            <a:r>
              <a:rPr lang="fr-FR" dirty="0"/>
              <a:t> : </a:t>
            </a:r>
          </a:p>
          <a:p>
            <a:pPr lvl="1"/>
            <a:r>
              <a:rPr lang="fr-FR" dirty="0"/>
              <a:t>Loto sonore des bruits du </a:t>
            </a:r>
            <a:r>
              <a:rPr lang="fr-FR" dirty="0" smtClean="0"/>
              <a:t>quotidien, des instruments</a:t>
            </a:r>
            <a:endParaRPr lang="fr-FR" dirty="0"/>
          </a:p>
          <a:p>
            <a:pPr lvl="1"/>
            <a:r>
              <a:rPr lang="fr-FR" dirty="0" smtClean="0"/>
              <a:t>Reconnaître, </a:t>
            </a:r>
            <a:r>
              <a:rPr lang="fr-FR" dirty="0"/>
              <a:t>écrire les lettres en </a:t>
            </a:r>
            <a:r>
              <a:rPr lang="fr-FR" dirty="0" smtClean="0"/>
              <a:t>capitales et recopier des mots</a:t>
            </a:r>
          </a:p>
          <a:p>
            <a:pPr lvl="1"/>
            <a:r>
              <a:rPr lang="fr-FR" dirty="0" smtClean="0"/>
              <a:t>Différencier, classer et représenter les formes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492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307597"/>
            <a:ext cx="10131425" cy="1456267"/>
          </a:xfrm>
        </p:spPr>
        <p:txBody>
          <a:bodyPr/>
          <a:lstStyle/>
          <a:p>
            <a:r>
              <a:rPr lang="fr-FR" dirty="0"/>
              <a:t>Crédits, Investissement et travaux mairie </a:t>
            </a:r>
            <a:r>
              <a:rPr lang="fr-FR" dirty="0" smtClean="0"/>
              <a:t>2020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1" y="1535185"/>
            <a:ext cx="10131425" cy="4932727"/>
          </a:xfrm>
        </p:spPr>
        <p:txBody>
          <a:bodyPr>
            <a:normAutofit fontScale="77500" lnSpcReduction="20000"/>
          </a:bodyPr>
          <a:lstStyle/>
          <a:p>
            <a:r>
              <a:rPr lang="fr-FR" sz="2800" u="sng" dirty="0" smtClean="0"/>
              <a:t>Demandes</a:t>
            </a:r>
          </a:p>
          <a:p>
            <a:pPr marL="0" indent="0">
              <a:buNone/>
            </a:pPr>
            <a:r>
              <a:rPr lang="fr-FR" sz="2800" u="sng" dirty="0" smtClean="0"/>
              <a:t>Travaux </a:t>
            </a:r>
            <a:r>
              <a:rPr lang="fr-FR" sz="2800" u="sng" dirty="0"/>
              <a:t>:</a:t>
            </a:r>
          </a:p>
          <a:p>
            <a:r>
              <a:rPr lang="fr-FR" sz="2800" dirty="0" smtClean="0"/>
              <a:t>Interphone portillon</a:t>
            </a:r>
          </a:p>
          <a:p>
            <a:r>
              <a:rPr lang="fr-FR" sz="2800" dirty="0" smtClean="0"/>
              <a:t>Crépis murs extérieurs école</a:t>
            </a:r>
            <a:endParaRPr lang="fr-FR" sz="2800" dirty="0"/>
          </a:p>
          <a:p>
            <a:pPr marL="0" indent="0">
              <a:buNone/>
            </a:pPr>
            <a:endParaRPr lang="fr-FR" sz="2800" dirty="0"/>
          </a:p>
          <a:p>
            <a:r>
              <a:rPr lang="fr-FR" sz="2800" dirty="0"/>
              <a:t>Classe verte : </a:t>
            </a:r>
            <a:r>
              <a:rPr lang="fr-FR" sz="2800" dirty="0" smtClean="0"/>
              <a:t>4160 </a:t>
            </a:r>
            <a:r>
              <a:rPr lang="fr-FR" sz="2800" dirty="0"/>
              <a:t>€</a:t>
            </a:r>
          </a:p>
          <a:p>
            <a:r>
              <a:rPr lang="fr-FR" sz="2800" dirty="0"/>
              <a:t>Fournitures : </a:t>
            </a:r>
            <a:r>
              <a:rPr lang="fr-FR" sz="2800" dirty="0" smtClean="0"/>
              <a:t>4195 </a:t>
            </a:r>
            <a:r>
              <a:rPr lang="fr-FR" sz="2800" dirty="0"/>
              <a:t>€ (405 € / classe + 25 € / élève)</a:t>
            </a:r>
          </a:p>
          <a:p>
            <a:r>
              <a:rPr lang="fr-FR" sz="2800" dirty="0"/>
              <a:t>Patinoire pour </a:t>
            </a:r>
            <a:r>
              <a:rPr lang="fr-FR" sz="2800" dirty="0" smtClean="0"/>
              <a:t>GS monolingues et les MS bilingues </a:t>
            </a:r>
            <a:r>
              <a:rPr lang="fr-FR" sz="2800" dirty="0" smtClean="0"/>
              <a:t>(9 </a:t>
            </a:r>
            <a:r>
              <a:rPr lang="fr-FR" sz="2800" dirty="0"/>
              <a:t>séances) : </a:t>
            </a:r>
            <a:r>
              <a:rPr lang="fr-FR" sz="2800" dirty="0" smtClean="0"/>
              <a:t>1467€ </a:t>
            </a:r>
            <a:r>
              <a:rPr lang="fr-FR" sz="2800" dirty="0"/>
              <a:t>(</a:t>
            </a:r>
            <a:r>
              <a:rPr lang="fr-FR" sz="2800" dirty="0" smtClean="0"/>
              <a:t>450 </a:t>
            </a:r>
            <a:r>
              <a:rPr lang="fr-FR" sz="2800" dirty="0"/>
              <a:t>€ (forfait cycle) + 83 € (transport / séance) + </a:t>
            </a:r>
            <a:r>
              <a:rPr lang="fr-FR" sz="2800" dirty="0" smtClean="0"/>
              <a:t>270 </a:t>
            </a:r>
            <a:r>
              <a:rPr lang="fr-FR" sz="2800" dirty="0"/>
              <a:t>€ (animateur sportif))</a:t>
            </a:r>
          </a:p>
          <a:p>
            <a:r>
              <a:rPr lang="fr-FR" sz="2800" dirty="0"/>
              <a:t>Piscine pour les </a:t>
            </a:r>
            <a:r>
              <a:rPr lang="fr-FR" sz="2800" dirty="0" smtClean="0"/>
              <a:t>GS </a:t>
            </a:r>
            <a:r>
              <a:rPr lang="fr-FR" sz="2800" dirty="0"/>
              <a:t>+ </a:t>
            </a:r>
            <a:r>
              <a:rPr lang="fr-FR" sz="2800" dirty="0" smtClean="0"/>
              <a:t>GS classe 1 (9 </a:t>
            </a:r>
            <a:r>
              <a:rPr lang="fr-FR" sz="2800" dirty="0"/>
              <a:t>séances) : </a:t>
            </a:r>
            <a:r>
              <a:rPr lang="fr-FR" sz="2800" dirty="0" smtClean="0"/>
              <a:t>2133 € (entrées : 1080 € / transport 1053€)</a:t>
            </a:r>
            <a:endParaRPr lang="fr-FR" sz="2800" dirty="0"/>
          </a:p>
          <a:p>
            <a:r>
              <a:rPr lang="fr-FR" sz="2800" dirty="0"/>
              <a:t>Crédit Noël : 9 € enfant</a:t>
            </a:r>
          </a:p>
          <a:p>
            <a:r>
              <a:rPr lang="fr-FR" sz="2800" dirty="0"/>
              <a:t>Transport : 1120 €</a:t>
            </a:r>
          </a:p>
        </p:txBody>
      </p:sp>
    </p:spTree>
    <p:extLst>
      <p:ext uri="{BB962C8B-B14F-4D97-AF65-F5344CB8AC3E}">
        <p14:creationId xmlns:p14="http://schemas.microsoft.com/office/powerpoint/2010/main" val="279066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104775"/>
            <a:ext cx="10131425" cy="1456267"/>
          </a:xfrm>
        </p:spPr>
        <p:txBody>
          <a:bodyPr/>
          <a:lstStyle/>
          <a:p>
            <a:r>
              <a:rPr lang="fr-FR" dirty="0"/>
              <a:t>Crédits, Investissement et travaux mairie 2020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800" u="sng" dirty="0"/>
              <a:t>Demandes</a:t>
            </a:r>
          </a:p>
          <a:p>
            <a:r>
              <a:rPr lang="fr-FR" sz="2800" dirty="0" smtClean="0"/>
              <a:t>Ordinateur direction : 738€50</a:t>
            </a:r>
          </a:p>
          <a:p>
            <a:r>
              <a:rPr lang="fr-FR" sz="2800" dirty="0" smtClean="0"/>
              <a:t>Ordinateur classe 3 : 1015€97</a:t>
            </a:r>
          </a:p>
          <a:p>
            <a:r>
              <a:rPr lang="fr-FR" sz="2800" dirty="0" smtClean="0"/>
              <a:t>Plastifieuse 260 €</a:t>
            </a:r>
          </a:p>
          <a:p>
            <a:r>
              <a:rPr lang="fr-FR" sz="2800" dirty="0" smtClean="0"/>
              <a:t>Four électrique tisanerie : 450 €</a:t>
            </a:r>
          </a:p>
          <a:p>
            <a:r>
              <a:rPr lang="fr-FR" sz="2800" dirty="0" smtClean="0"/>
              <a:t>Malle scientifique : 500 €</a:t>
            </a:r>
          </a:p>
          <a:p>
            <a:r>
              <a:rPr lang="fr-FR" sz="2800" dirty="0" smtClean="0"/>
              <a:t>Malle musicale : 500 €</a:t>
            </a:r>
          </a:p>
          <a:p>
            <a:r>
              <a:rPr lang="fr-FR" sz="2800" dirty="0" smtClean="0"/>
              <a:t>Albums Bibliothèque : 300 €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22679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401054"/>
            <a:ext cx="10131425" cy="978568"/>
          </a:xfrm>
        </p:spPr>
        <p:txBody>
          <a:bodyPr/>
          <a:lstStyle/>
          <a:p>
            <a:r>
              <a:rPr lang="fr-FR" dirty="0"/>
              <a:t>Sécurité dans l’école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1" y="1379623"/>
            <a:ext cx="10131425" cy="5125452"/>
          </a:xfrm>
        </p:spPr>
        <p:txBody>
          <a:bodyPr/>
          <a:lstStyle/>
          <a:p>
            <a:r>
              <a:rPr lang="fr-FR" sz="3200" dirty="0"/>
              <a:t>6 exercices dans l’année</a:t>
            </a:r>
          </a:p>
          <a:p>
            <a:pPr lvl="1"/>
            <a:r>
              <a:rPr lang="fr-FR" sz="2800" dirty="0"/>
              <a:t>3 exercices d’évacuation incendie</a:t>
            </a:r>
          </a:p>
          <a:p>
            <a:pPr lvl="1"/>
            <a:r>
              <a:rPr lang="fr-FR" sz="2800" dirty="0"/>
              <a:t>3 exercices de confinement dans le cadre de Plan particulier de Mise en Sécurité (PPMS)</a:t>
            </a:r>
          </a:p>
          <a:p>
            <a:endParaRPr lang="fr-FR" sz="3200" dirty="0"/>
          </a:p>
          <a:p>
            <a:r>
              <a:rPr lang="fr-FR" sz="3200" dirty="0"/>
              <a:t>Risques majeurs : séismes, tempête, risque chimique, intrusion-attentat</a:t>
            </a:r>
            <a:endParaRPr lang="fr-FR" sz="2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933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425116"/>
            <a:ext cx="10131425" cy="786063"/>
          </a:xfrm>
        </p:spPr>
        <p:txBody>
          <a:bodyPr>
            <a:normAutofit/>
          </a:bodyPr>
          <a:lstStyle/>
          <a:p>
            <a:r>
              <a:rPr lang="fr-FR" dirty="0"/>
              <a:t>Sécurité dans l’école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1" y="1620253"/>
            <a:ext cx="10131425" cy="5045242"/>
          </a:xfrm>
        </p:spPr>
        <p:txBody>
          <a:bodyPr>
            <a:normAutofit fontScale="70000" lnSpcReduction="20000"/>
          </a:bodyPr>
          <a:lstStyle/>
          <a:p>
            <a:r>
              <a:rPr lang="fr-FR" sz="3300" dirty="0"/>
              <a:t>Vigilance quotidienne de tous</a:t>
            </a:r>
          </a:p>
          <a:p>
            <a:pPr marL="914400" lvl="2" indent="0">
              <a:buNone/>
            </a:pPr>
            <a:r>
              <a:rPr lang="fr-FR" sz="3300" dirty="0"/>
              <a:t>Police municipale</a:t>
            </a:r>
          </a:p>
          <a:p>
            <a:pPr marL="0" indent="0">
              <a:buNone/>
            </a:pPr>
            <a:r>
              <a:rPr lang="fr-FR" sz="3300" dirty="0"/>
              <a:t>		Ne pas s’attarder devant le portail</a:t>
            </a:r>
          </a:p>
          <a:p>
            <a:pPr marL="0" indent="0">
              <a:buNone/>
            </a:pPr>
            <a:r>
              <a:rPr lang="fr-FR" sz="3300" dirty="0"/>
              <a:t>		Présence d’un adulte à l’entrée de l’école et raccourcissement du temps d’accueil (8h10 à 8h30)</a:t>
            </a:r>
          </a:p>
          <a:p>
            <a:r>
              <a:rPr lang="fr-FR" sz="3300" dirty="0"/>
              <a:t>Les sorties scolaires occasionnelles sont autorisées</a:t>
            </a:r>
          </a:p>
          <a:p>
            <a:r>
              <a:rPr lang="fr-FR" sz="3300" dirty="0"/>
              <a:t>Des exercices pour s’entraîner</a:t>
            </a:r>
          </a:p>
          <a:p>
            <a:pPr lvl="1"/>
            <a:r>
              <a:rPr lang="fr-FR" sz="2900" dirty="0"/>
              <a:t>Des exercice « attentat-intrusion » dans l’année pour répéter les postures à adopter</a:t>
            </a:r>
          </a:p>
          <a:p>
            <a:pPr lvl="1"/>
            <a:r>
              <a:rPr lang="fr-FR" sz="2900" dirty="0"/>
              <a:t>Communication une semaine avant l’exercice</a:t>
            </a:r>
          </a:p>
          <a:p>
            <a:pPr lvl="1"/>
            <a:r>
              <a:rPr lang="fr-FR" sz="2900" dirty="0"/>
              <a:t>L’école maternelle accueille des jeunes élèves :</a:t>
            </a:r>
          </a:p>
          <a:p>
            <a:pPr lvl="2"/>
            <a:r>
              <a:rPr lang="fr-FR" sz="2500" dirty="0"/>
              <a:t>Ils sont en sécurité à l’école</a:t>
            </a:r>
          </a:p>
          <a:p>
            <a:pPr lvl="2"/>
            <a:r>
              <a:rPr lang="fr-FR" sz="2500" dirty="0"/>
              <a:t>Jouer à se cacher et à ne pas faire de bruit pour qu’un adulte ne nous trouve pas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12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18" y="77755"/>
            <a:ext cx="10131425" cy="1456267"/>
          </a:xfrm>
        </p:spPr>
        <p:txBody>
          <a:bodyPr/>
          <a:lstStyle/>
          <a:p>
            <a:r>
              <a:rPr lang="fr-FR" dirty="0"/>
              <a:t>Charte de surveillances des récréations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4942" y="1364583"/>
            <a:ext cx="8601175" cy="52040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2109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304801"/>
            <a:ext cx="10131425" cy="1009650"/>
          </a:xfrm>
        </p:spPr>
        <p:txBody>
          <a:bodyPr/>
          <a:lstStyle/>
          <a:p>
            <a:r>
              <a:rPr lang="fr-FR" dirty="0"/>
              <a:t>Actions et ventes de l’année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1" y="1181100"/>
            <a:ext cx="10131425" cy="5200649"/>
          </a:xfrm>
        </p:spPr>
        <p:txBody>
          <a:bodyPr>
            <a:normAutofit/>
          </a:bodyPr>
          <a:lstStyle/>
          <a:p>
            <a:r>
              <a:rPr lang="fr-FR" sz="2400" dirty="0"/>
              <a:t>Pour financer l’achat de matériel et de jeux</a:t>
            </a:r>
          </a:p>
          <a:p>
            <a:r>
              <a:rPr lang="fr-FR" sz="2400" dirty="0"/>
              <a:t>Pour baisser la participation financière des familles à la classe verte</a:t>
            </a:r>
          </a:p>
          <a:p>
            <a:r>
              <a:rPr lang="fr-FR" sz="2400" dirty="0"/>
              <a:t>(1/2 pour la coopérative et 1/2 pour la classe verte)</a:t>
            </a:r>
          </a:p>
          <a:p>
            <a:endParaRPr lang="fr-FR" sz="2400" dirty="0"/>
          </a:p>
          <a:p>
            <a:r>
              <a:rPr lang="fr-FR" sz="2400" u="sng" dirty="0"/>
              <a:t>Idées de ventes:</a:t>
            </a:r>
          </a:p>
          <a:p>
            <a:r>
              <a:rPr lang="fr-FR" sz="2400" dirty="0"/>
              <a:t>Chocolats de Noël                  Fromage                         Objet personnalisé</a:t>
            </a:r>
          </a:p>
          <a:p>
            <a:r>
              <a:rPr lang="fr-FR" sz="2400" dirty="0"/>
              <a:t>Tombola (fête de l’école)</a:t>
            </a:r>
          </a:p>
        </p:txBody>
      </p:sp>
    </p:spTree>
    <p:extLst>
      <p:ext uri="{BB962C8B-B14F-4D97-AF65-F5344CB8AC3E}">
        <p14:creationId xmlns:p14="http://schemas.microsoft.com/office/powerpoint/2010/main" val="212250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786063"/>
          </a:xfrm>
        </p:spPr>
        <p:txBody>
          <a:bodyPr/>
          <a:lstStyle/>
          <a:p>
            <a:r>
              <a:rPr lang="fr-FR" dirty="0"/>
              <a:t>Installation et attributions du conseil d’école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1" y="1708485"/>
            <a:ext cx="10131425" cy="4780548"/>
          </a:xfrm>
        </p:spPr>
        <p:txBody>
          <a:bodyPr>
            <a:normAutofit/>
          </a:bodyPr>
          <a:lstStyle/>
          <a:p>
            <a:r>
              <a:rPr lang="fr-FR" sz="2800" dirty="0"/>
              <a:t>Organe qui prend les grandes décisions dans la vie de l'école.</a:t>
            </a:r>
          </a:p>
          <a:p>
            <a:pPr marL="0" indent="0">
              <a:buNone/>
            </a:pPr>
            <a:r>
              <a:rPr lang="fr-FR" sz="2000" dirty="0"/>
              <a:t>Il est constitué pour une année et siège jusqu'au renouvellement de ses membres. </a:t>
            </a:r>
          </a:p>
          <a:p>
            <a:pPr marL="0" indent="0">
              <a:buNone/>
            </a:pPr>
            <a:r>
              <a:rPr lang="fr-FR" sz="2000" dirty="0"/>
              <a:t>Il se réunit au moins une fois par trimestre, et obligatoirement dans </a:t>
            </a:r>
            <a:r>
              <a:rPr lang="fr-FR" sz="2000" dirty="0" smtClean="0"/>
              <a:t>le mois qui suit l'élection </a:t>
            </a:r>
            <a:r>
              <a:rPr lang="fr-FR" sz="2000" dirty="0"/>
              <a:t>des parents. 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800" dirty="0"/>
              <a:t>Le conseil d'école établit et discute du règlement intérieur de l'école. </a:t>
            </a:r>
          </a:p>
          <a:p>
            <a:r>
              <a:rPr lang="fr-FR" sz="2800" dirty="0"/>
              <a:t>Il participe à l'élaboration du projet d'école et donne son avis sur les questions intéressant la vie de l'école. </a:t>
            </a:r>
          </a:p>
          <a:p>
            <a:pPr marL="0" indent="0">
              <a:buNone/>
            </a:pPr>
            <a:endParaRPr lang="fr-FR" sz="16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07778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Mise à jour du règlement intérieur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296833"/>
          </a:xfrm>
        </p:spPr>
        <p:txBody>
          <a:bodyPr>
            <a:normAutofit/>
          </a:bodyPr>
          <a:lstStyle/>
          <a:p>
            <a:r>
              <a:rPr lang="fr-FR" sz="4800" dirty="0"/>
              <a:t>Document joint à l’invitation</a:t>
            </a:r>
          </a:p>
          <a:p>
            <a:r>
              <a:rPr lang="fr-FR" sz="4800" dirty="0"/>
              <a:t>Remarques / Questions</a:t>
            </a:r>
          </a:p>
        </p:txBody>
      </p:sp>
    </p:spTree>
    <p:extLst>
      <p:ext uri="{BB962C8B-B14F-4D97-AF65-F5344CB8AC3E}">
        <p14:creationId xmlns:p14="http://schemas.microsoft.com/office/powerpoint/2010/main" val="16309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4FC4594-E5A6-4523-BB05-8D471413C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Mise à jour du règlement intérieur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F06FD73-ACB4-4948-B20D-3B95D536D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400" dirty="0"/>
              <a:t>Signature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673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2" y="323851"/>
            <a:ext cx="10131425" cy="685800"/>
          </a:xfrm>
        </p:spPr>
        <p:txBody>
          <a:bodyPr/>
          <a:lstStyle/>
          <a:p>
            <a:r>
              <a:rPr lang="fr-FR" dirty="0"/>
              <a:t>Charte de la laïcité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57750" y="1485899"/>
            <a:ext cx="6340477" cy="4643795"/>
          </a:xfrm>
        </p:spPr>
        <p:txBody>
          <a:bodyPr/>
          <a:lstStyle/>
          <a:p>
            <a:r>
              <a:rPr lang="fr-FR" sz="2800" dirty="0"/>
              <a:t>Elaborée à l’intention de l’ensemble des membres de la communauté éducative. </a:t>
            </a:r>
          </a:p>
          <a:p>
            <a:r>
              <a:rPr lang="fr-FR" sz="2800" dirty="0"/>
              <a:t>Elle réaffirme l’importance de ce principe indissociable des valeurs de liberté, d’égalité et de fraternité exprimées par la devise de la République française.</a:t>
            </a:r>
          </a:p>
          <a:p>
            <a:r>
              <a:rPr lang="fr-FR" sz="2800" dirty="0"/>
              <a:t>Elle est jointe au règlement intérieur afin d’assurer sa diffusion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pic>
        <p:nvPicPr>
          <p:cNvPr id="1026" name="Picture 2" descr="Afficher l'image d'origi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2" y="1009651"/>
            <a:ext cx="3409948" cy="512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77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249C3AF-135A-46D1-804F-7ABE28ED6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Charte informatique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39AE2DEB-7981-42A6-9FC2-88B327423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99" y="350838"/>
            <a:ext cx="4486275" cy="5984710"/>
          </a:xfrm>
        </p:spPr>
      </p:pic>
    </p:spTree>
    <p:extLst>
      <p:ext uri="{BB962C8B-B14F-4D97-AF65-F5344CB8AC3E}">
        <p14:creationId xmlns:p14="http://schemas.microsoft.com/office/powerpoint/2010/main" val="303391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 d’école : 3 AXES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960034"/>
            <a:ext cx="10131425" cy="41253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3200" dirty="0"/>
              <a:t>AXE 1 : Des parcours d’apprentissage pour l’acquisition du socle commun</a:t>
            </a:r>
          </a:p>
          <a:p>
            <a:pPr marL="0" indent="0">
              <a:buNone/>
            </a:pPr>
            <a:r>
              <a:rPr lang="fr-FR" sz="3200" dirty="0"/>
              <a:t>	</a:t>
            </a:r>
            <a:r>
              <a:rPr lang="fr-FR" sz="2200" dirty="0"/>
              <a:t>Développer la pratique de l’oral dans les différents domaines disciplinaires</a:t>
            </a:r>
            <a:endParaRPr lang="fr-FR" sz="3900" dirty="0"/>
          </a:p>
          <a:p>
            <a:pPr marL="0" indent="0">
              <a:buNone/>
            </a:pPr>
            <a:r>
              <a:rPr lang="fr-FR" sz="3200" dirty="0"/>
              <a:t>AXE 2 : Un environnement serein pour renforcer la confiance</a:t>
            </a:r>
          </a:p>
          <a:p>
            <a:pPr marL="0" indent="0">
              <a:buNone/>
            </a:pPr>
            <a:r>
              <a:rPr lang="fr-FR" sz="3200" dirty="0"/>
              <a:t>	</a:t>
            </a:r>
            <a:r>
              <a:rPr lang="fr-FR" sz="2200" dirty="0"/>
              <a:t>Créer et entretenir un climat scolaire favorable</a:t>
            </a:r>
            <a:endParaRPr lang="fr-FR" sz="3900" dirty="0"/>
          </a:p>
          <a:p>
            <a:pPr marL="0" indent="0">
              <a:buNone/>
            </a:pPr>
            <a:r>
              <a:rPr lang="fr-FR" sz="3200" dirty="0"/>
              <a:t>AXE 3 : Une école inclusive pour la réussite de tous</a:t>
            </a:r>
          </a:p>
          <a:p>
            <a:pPr marL="0" indent="0">
              <a:buNone/>
            </a:pPr>
            <a:r>
              <a:rPr lang="fr-FR" sz="3200" dirty="0"/>
              <a:t>	</a:t>
            </a:r>
            <a:r>
              <a:rPr lang="fr-FR" sz="2200" dirty="0"/>
              <a:t>Améliorer la réussite scolaire en favorisant l’accès à l’autonomie</a:t>
            </a:r>
            <a:endParaRPr lang="fr-FR" sz="39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179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732986"/>
            <a:ext cx="10477499" cy="1085850"/>
          </a:xfrm>
        </p:spPr>
        <p:txBody>
          <a:bodyPr>
            <a:normAutofit fontScale="90000"/>
          </a:bodyPr>
          <a:lstStyle/>
          <a:p>
            <a:r>
              <a:rPr lang="fr-FR" dirty="0"/>
              <a:t>actions du 1</a:t>
            </a:r>
            <a:r>
              <a:rPr lang="fr-FR" baseline="30000" dirty="0"/>
              <a:t>er</a:t>
            </a:r>
            <a:r>
              <a:rPr lang="fr-FR" dirty="0"/>
              <a:t> objectif :</a:t>
            </a:r>
            <a:br>
              <a:rPr lang="fr-FR" dirty="0"/>
            </a:br>
            <a:r>
              <a:rPr lang="fr-FR" sz="2700" dirty="0"/>
              <a:t>Développer la pratique de l’oral dans les différents domaines disciplinaires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1" y="1716833"/>
            <a:ext cx="10131425" cy="4691988"/>
          </a:xfrm>
        </p:spPr>
        <p:txBody>
          <a:bodyPr>
            <a:normAutofit fontScale="85000" lnSpcReduction="20000"/>
          </a:bodyPr>
          <a:lstStyle/>
          <a:p>
            <a:endParaRPr lang="fr-FR" sz="3200" b="1" dirty="0" smtClean="0"/>
          </a:p>
          <a:p>
            <a:r>
              <a:rPr lang="fr-FR" sz="3800" b="1" dirty="0"/>
              <a:t>Les espaces de jeux symboliques</a:t>
            </a:r>
          </a:p>
          <a:p>
            <a:r>
              <a:rPr lang="fr-FR" sz="3800" b="1" dirty="0"/>
              <a:t>Les bons de voyage</a:t>
            </a:r>
          </a:p>
          <a:p>
            <a:r>
              <a:rPr lang="fr-FR" sz="3800" b="1" dirty="0"/>
              <a:t>Les activités </a:t>
            </a:r>
            <a:r>
              <a:rPr lang="fr-FR" sz="3800" b="1" dirty="0" smtClean="0"/>
              <a:t>sportives</a:t>
            </a:r>
          </a:p>
          <a:p>
            <a:pPr marL="457200" lvl="1" indent="0">
              <a:buNone/>
            </a:pPr>
            <a:r>
              <a:rPr lang="fr-FR" sz="3800" b="1" dirty="0">
                <a:solidFill>
                  <a:srgbClr val="FF0000"/>
                </a:solidFill>
              </a:rPr>
              <a:t>Nouveauté </a:t>
            </a:r>
            <a:r>
              <a:rPr lang="fr-FR" sz="3800" b="1" dirty="0" smtClean="0">
                <a:solidFill>
                  <a:srgbClr val="FF0000"/>
                </a:solidFill>
              </a:rPr>
              <a:t>: Labélisation Génération 2024</a:t>
            </a:r>
            <a:endParaRPr lang="fr-FR" sz="3800" b="1" dirty="0"/>
          </a:p>
          <a:p>
            <a:r>
              <a:rPr lang="fr-FR" sz="3800" b="1" dirty="0"/>
              <a:t>Parcours Artistes</a:t>
            </a:r>
          </a:p>
          <a:p>
            <a:r>
              <a:rPr lang="fr-FR" sz="3800" b="1" dirty="0" smtClean="0"/>
              <a:t>Allemand </a:t>
            </a:r>
          </a:p>
          <a:p>
            <a:pPr marL="457200" lvl="1" indent="0">
              <a:buNone/>
            </a:pPr>
            <a:r>
              <a:rPr lang="fr-FR" sz="3800" b="1" dirty="0" smtClean="0">
                <a:solidFill>
                  <a:srgbClr val="FF0000"/>
                </a:solidFill>
              </a:rPr>
              <a:t>Nouveauté : Prêt d’albums en allemand une fois par période</a:t>
            </a:r>
            <a:endParaRPr lang="fr-FR" sz="3800" dirty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726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TM03457452[[fn=Céleste]]</Template>
  <TotalTime>6381</TotalTime>
  <Words>972</Words>
  <Application>Microsoft Office PowerPoint</Application>
  <PresentationFormat>Grand écran</PresentationFormat>
  <Paragraphs>220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Céleste</vt:lpstr>
      <vt:lpstr>Conseil d’école</vt:lpstr>
      <vt:lpstr>Présentation PowerPoint</vt:lpstr>
      <vt:lpstr>Installation et attributions du conseil d’école</vt:lpstr>
      <vt:lpstr>Mise à jour du règlement intérieur</vt:lpstr>
      <vt:lpstr>Mise à jour du règlement intérieur</vt:lpstr>
      <vt:lpstr>Charte de la laïcité</vt:lpstr>
      <vt:lpstr>Charte informatique</vt:lpstr>
      <vt:lpstr>Projet d’école : 3 AXES</vt:lpstr>
      <vt:lpstr>actions du 1er objectif : Développer la pratique de l’oral dans les différents domaines disciplinaires </vt:lpstr>
      <vt:lpstr>actions du 2ème objectif : Créer et entretenir un climat scolaire favorable </vt:lpstr>
      <vt:lpstr>actions du 3ème  objectif : améliorer la réussite scolaire en favorisant l’accès à l’autonomie </vt:lpstr>
      <vt:lpstr>Avis De l’inspectrice</vt:lpstr>
      <vt:lpstr>Avis du conseil d’école</vt:lpstr>
      <vt:lpstr>COLLATION DU MATIN</vt:lpstr>
      <vt:lpstr>Vie de classe et projets à venir</vt:lpstr>
      <vt:lpstr>Vie de classe et projets à venir</vt:lpstr>
      <vt:lpstr>Projets particuliers aux classes</vt:lpstr>
      <vt:lpstr>Projets particuliers aux classes</vt:lpstr>
      <vt:lpstr>Projets particuliers aux classes</vt:lpstr>
      <vt:lpstr>Projets particuliers aux classes</vt:lpstr>
      <vt:lpstr>Crédits, Investissement et travaux mairie 2020</vt:lpstr>
      <vt:lpstr>Crédits, Investissement et travaux mairie 2020</vt:lpstr>
      <vt:lpstr>Sécurité dans l’école</vt:lpstr>
      <vt:lpstr>Sécurité dans l’école</vt:lpstr>
      <vt:lpstr>Charte de surveillances des récréations</vt:lpstr>
      <vt:lpstr>Actions et ventes de l’année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Conseil d’école</dc:title>
  <dc:creator>Admin</dc:creator>
  <cp:lastModifiedBy>Admin</cp:lastModifiedBy>
  <cp:revision>76</cp:revision>
  <cp:lastPrinted>2017-10-17T10:47:11Z</cp:lastPrinted>
  <dcterms:created xsi:type="dcterms:W3CDTF">2016-10-10T11:41:39Z</dcterms:created>
  <dcterms:modified xsi:type="dcterms:W3CDTF">2019-10-18T11:19:53Z</dcterms:modified>
</cp:coreProperties>
</file>