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2" r:id="rId3"/>
    <p:sldId id="269" r:id="rId4"/>
    <p:sldId id="295" r:id="rId5"/>
    <p:sldId id="299" r:id="rId6"/>
    <p:sldId id="274" r:id="rId7"/>
    <p:sldId id="289" r:id="rId8"/>
    <p:sldId id="294" r:id="rId9"/>
    <p:sldId id="290" r:id="rId10"/>
    <p:sldId id="275" r:id="rId11"/>
    <p:sldId id="300" r:id="rId12"/>
    <p:sldId id="296" r:id="rId13"/>
    <p:sldId id="297" r:id="rId14"/>
    <p:sldId id="259" r:id="rId15"/>
    <p:sldId id="279" r:id="rId16"/>
    <p:sldId id="260" r:id="rId17"/>
    <p:sldId id="293" r:id="rId18"/>
    <p:sldId id="282" r:id="rId19"/>
    <p:sldId id="292" r:id="rId20"/>
    <p:sldId id="276" r:id="rId21"/>
    <p:sldId id="277" r:id="rId22"/>
    <p:sldId id="298" r:id="rId23"/>
    <p:sldId id="30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EF056-DA33-4ED5-A1EF-F2163F374F14}" v="423" dt="2021-04-06T16:54:21.1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4660"/>
  </p:normalViewPr>
  <p:slideViewPr>
    <p:cSldViewPr snapToGrid="0">
      <p:cViewPr>
        <p:scale>
          <a:sx n="120" d="100"/>
          <a:sy n="120" d="100"/>
        </p:scale>
        <p:origin x="612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19c227318e37f76a" providerId="LiveId" clId="{F64CBC7D-4AC8-43B9-9FC3-5C317E6DFEAB}"/>
    <pc:docChg chg="custSel delSld modSld">
      <pc:chgData name="" userId="19c227318e37f76a" providerId="LiveId" clId="{F64CBC7D-4AC8-43B9-9FC3-5C317E6DFEAB}" dt="2021-03-29T08:31:54.525" v="103"/>
      <pc:docMkLst>
        <pc:docMk/>
      </pc:docMkLst>
      <pc:sldChg chg="addSp delSp modSp modAnim">
        <pc:chgData name="" userId="19c227318e37f76a" providerId="LiveId" clId="{F64CBC7D-4AC8-43B9-9FC3-5C317E6DFEAB}" dt="2021-03-29T08:31:54.525" v="103"/>
        <pc:sldMkLst>
          <pc:docMk/>
          <pc:sldMk cId="2488374053" sldId="282"/>
        </pc:sldMkLst>
        <pc:spChg chg="mod">
          <ac:chgData name="" userId="19c227318e37f76a" providerId="LiveId" clId="{F64CBC7D-4AC8-43B9-9FC3-5C317E6DFEAB}" dt="2021-03-29T08:29:36.855" v="76" actId="12"/>
          <ac:spMkLst>
            <pc:docMk/>
            <pc:sldMk cId="2488374053" sldId="282"/>
            <ac:spMk id="3" creationId="{00000000-0000-0000-0000-000000000000}"/>
          </ac:spMkLst>
        </pc:spChg>
        <pc:spChg chg="add del">
          <ac:chgData name="" userId="19c227318e37f76a" providerId="LiveId" clId="{F64CBC7D-4AC8-43B9-9FC3-5C317E6DFEAB}" dt="2021-03-29T08:26:23.024" v="14"/>
          <ac:spMkLst>
            <pc:docMk/>
            <pc:sldMk cId="2488374053" sldId="282"/>
            <ac:spMk id="4" creationId="{ED2C89D3-3662-4A77-996D-0E534B9B8F47}"/>
          </ac:spMkLst>
        </pc:spChg>
        <pc:picChg chg="add del">
          <ac:chgData name="" userId="19c227318e37f76a" providerId="LiveId" clId="{F64CBC7D-4AC8-43B9-9FC3-5C317E6DFEAB}" dt="2021-03-29T08:26:23.024" v="14"/>
          <ac:picMkLst>
            <pc:docMk/>
            <pc:sldMk cId="2488374053" sldId="282"/>
            <ac:picMk id="1026" creationId="{A611D4B4-DA96-421F-907E-4397717C69EC}"/>
          </ac:picMkLst>
        </pc:picChg>
      </pc:sldChg>
      <pc:sldChg chg="modSp del">
        <pc:chgData name="" userId="19c227318e37f76a" providerId="LiveId" clId="{F64CBC7D-4AC8-43B9-9FC3-5C317E6DFEAB}" dt="2021-03-29T08:28:32.559" v="68" actId="2696"/>
        <pc:sldMkLst>
          <pc:docMk/>
          <pc:sldMk cId="2326826979" sldId="301"/>
        </pc:sldMkLst>
        <pc:spChg chg="mod">
          <ac:chgData name="" userId="19c227318e37f76a" providerId="LiveId" clId="{F64CBC7D-4AC8-43B9-9FC3-5C317E6DFEAB}" dt="2021-03-29T08:26:08.499" v="12" actId="404"/>
          <ac:spMkLst>
            <pc:docMk/>
            <pc:sldMk cId="2326826979" sldId="301"/>
            <ac:spMk id="3" creationId="{E730D731-8F5D-4BC9-AC67-002B82C717B0}"/>
          </ac:spMkLst>
        </pc:spChg>
      </pc:sldChg>
    </pc:docChg>
  </pc:docChgLst>
  <pc:docChgLst>
    <pc:chgData name="Marilyne NAAS" userId="19c227318e37f76a" providerId="LiveId" clId="{0C4EF056-DA33-4ED5-A1EF-F2163F374F14}"/>
    <pc:docChg chg="undo custSel addSld modSld sldOrd">
      <pc:chgData name="Marilyne NAAS" userId="19c227318e37f76a" providerId="LiveId" clId="{0C4EF056-DA33-4ED5-A1EF-F2163F374F14}" dt="2021-04-06T16:54:21.128" v="653" actId="20577"/>
      <pc:docMkLst>
        <pc:docMk/>
      </pc:docMkLst>
      <pc:sldChg chg="modSp">
        <pc:chgData name="Marilyne NAAS" userId="19c227318e37f76a" providerId="LiveId" clId="{0C4EF056-DA33-4ED5-A1EF-F2163F374F14}" dt="2021-04-06T12:22:58.646" v="293" actId="207"/>
        <pc:sldMkLst>
          <pc:docMk/>
          <pc:sldMk cId="1538191814" sldId="260"/>
        </pc:sldMkLst>
        <pc:spChg chg="mod">
          <ac:chgData name="Marilyne NAAS" userId="19c227318e37f76a" providerId="LiveId" clId="{0C4EF056-DA33-4ED5-A1EF-F2163F374F14}" dt="2021-04-06T12:22:58.646" v="293" actId="207"/>
          <ac:spMkLst>
            <pc:docMk/>
            <pc:sldMk cId="1538191814" sldId="260"/>
            <ac:spMk id="3" creationId="{00000000-0000-0000-0000-000000000000}"/>
          </ac:spMkLst>
        </pc:spChg>
      </pc:sldChg>
      <pc:sldChg chg="modSp">
        <pc:chgData name="Marilyne NAAS" userId="19c227318e37f76a" providerId="LiveId" clId="{0C4EF056-DA33-4ED5-A1EF-F2163F374F14}" dt="2021-04-06T11:08:54.563" v="57" actId="20577"/>
        <pc:sldMkLst>
          <pc:docMk/>
          <pc:sldMk cId="1968412892" sldId="275"/>
        </pc:sldMkLst>
        <pc:spChg chg="mod">
          <ac:chgData name="Marilyne NAAS" userId="19c227318e37f76a" providerId="LiveId" clId="{0C4EF056-DA33-4ED5-A1EF-F2163F374F14}" dt="2021-04-06T11:08:54.563" v="57" actId="20577"/>
          <ac:spMkLst>
            <pc:docMk/>
            <pc:sldMk cId="1968412892" sldId="275"/>
            <ac:spMk id="6" creationId="{00517ADC-D3EB-4440-AE01-CEEE4B3D7680}"/>
          </ac:spMkLst>
        </pc:spChg>
      </pc:sldChg>
      <pc:sldChg chg="modSp">
        <pc:chgData name="Marilyne NAAS" userId="19c227318e37f76a" providerId="LiveId" clId="{0C4EF056-DA33-4ED5-A1EF-F2163F374F14}" dt="2021-04-06T14:35:58.314" v="586" actId="20577"/>
        <pc:sldMkLst>
          <pc:docMk/>
          <pc:sldMk cId="1030012964" sldId="276"/>
        </pc:sldMkLst>
        <pc:spChg chg="mod">
          <ac:chgData name="Marilyne NAAS" userId="19c227318e37f76a" providerId="LiveId" clId="{0C4EF056-DA33-4ED5-A1EF-F2163F374F14}" dt="2021-04-06T14:35:58.314" v="586" actId="20577"/>
          <ac:spMkLst>
            <pc:docMk/>
            <pc:sldMk cId="1030012964" sldId="276"/>
            <ac:spMk id="3" creationId="{00000000-0000-0000-0000-000000000000}"/>
          </ac:spMkLst>
        </pc:spChg>
      </pc:sldChg>
      <pc:sldChg chg="addSp delSp modSp mod modAnim">
        <pc:chgData name="Marilyne NAAS" userId="19c227318e37f76a" providerId="LiveId" clId="{0C4EF056-DA33-4ED5-A1EF-F2163F374F14}" dt="2021-04-06T14:39:46.851" v="596" actId="1076"/>
        <pc:sldMkLst>
          <pc:docMk/>
          <pc:sldMk cId="3655186245" sldId="277"/>
        </pc:sldMkLst>
        <pc:spChg chg="mod">
          <ac:chgData name="Marilyne NAAS" userId="19c227318e37f76a" providerId="LiveId" clId="{0C4EF056-DA33-4ED5-A1EF-F2163F374F14}" dt="2021-04-06T14:37:44.737" v="587" actId="20577"/>
          <ac:spMkLst>
            <pc:docMk/>
            <pc:sldMk cId="3655186245" sldId="277"/>
            <ac:spMk id="4" creationId="{6D6DE87C-5B36-411E-B2CE-00D1D6A7C08B}"/>
          </ac:spMkLst>
        </pc:spChg>
        <pc:picChg chg="add del mod">
          <ac:chgData name="Marilyne NAAS" userId="19c227318e37f76a" providerId="LiveId" clId="{0C4EF056-DA33-4ED5-A1EF-F2163F374F14}" dt="2021-04-06T14:39:38.159" v="592" actId="478"/>
          <ac:picMkLst>
            <pc:docMk/>
            <pc:sldMk cId="3655186245" sldId="277"/>
            <ac:picMk id="3" creationId="{6359FF8D-B416-452B-95E7-2E4F9368B11A}"/>
          </ac:picMkLst>
        </pc:picChg>
        <pc:picChg chg="add mod">
          <ac:chgData name="Marilyne NAAS" userId="19c227318e37f76a" providerId="LiveId" clId="{0C4EF056-DA33-4ED5-A1EF-F2163F374F14}" dt="2021-04-06T14:39:46.851" v="596" actId="1076"/>
          <ac:picMkLst>
            <pc:docMk/>
            <pc:sldMk cId="3655186245" sldId="277"/>
            <ac:picMk id="6" creationId="{9FC53242-928E-47BC-B1F3-2842E3B596B5}"/>
          </ac:picMkLst>
        </pc:picChg>
      </pc:sldChg>
      <pc:sldChg chg="modSp mod">
        <pc:chgData name="Marilyne NAAS" userId="19c227318e37f76a" providerId="LiveId" clId="{0C4EF056-DA33-4ED5-A1EF-F2163F374F14}" dt="2021-04-06T11:18:02.035" v="257" actId="20577"/>
        <pc:sldMkLst>
          <pc:docMk/>
          <pc:sldMk cId="3576991630" sldId="279"/>
        </pc:sldMkLst>
        <pc:spChg chg="mod">
          <ac:chgData name="Marilyne NAAS" userId="19c227318e37f76a" providerId="LiveId" clId="{0C4EF056-DA33-4ED5-A1EF-F2163F374F14}" dt="2021-04-06T11:18:02.035" v="257" actId="20577"/>
          <ac:spMkLst>
            <pc:docMk/>
            <pc:sldMk cId="3576991630" sldId="279"/>
            <ac:spMk id="3" creationId="{00000000-0000-0000-0000-000000000000}"/>
          </ac:spMkLst>
        </pc:spChg>
      </pc:sldChg>
      <pc:sldChg chg="modSp mod modAnim">
        <pc:chgData name="Marilyne NAAS" userId="19c227318e37f76a" providerId="LiveId" clId="{0C4EF056-DA33-4ED5-A1EF-F2163F374F14}" dt="2021-04-06T16:54:21.128" v="653" actId="20577"/>
        <pc:sldMkLst>
          <pc:docMk/>
          <pc:sldMk cId="1053155933" sldId="292"/>
        </pc:sldMkLst>
        <pc:spChg chg="mod">
          <ac:chgData name="Marilyne NAAS" userId="19c227318e37f76a" providerId="LiveId" clId="{0C4EF056-DA33-4ED5-A1EF-F2163F374F14}" dt="2021-04-06T16:54:21.128" v="653" actId="20577"/>
          <ac:spMkLst>
            <pc:docMk/>
            <pc:sldMk cId="1053155933" sldId="292"/>
            <ac:spMk id="4" creationId="{00000000-0000-0000-0000-000000000000}"/>
          </ac:spMkLst>
        </pc:spChg>
      </pc:sldChg>
      <pc:sldChg chg="modSp mod">
        <pc:chgData name="Marilyne NAAS" userId="19c227318e37f76a" providerId="LiveId" clId="{0C4EF056-DA33-4ED5-A1EF-F2163F374F14}" dt="2021-04-06T12:23:15.855" v="297" actId="403"/>
        <pc:sldMkLst>
          <pc:docMk/>
          <pc:sldMk cId="4287361515" sldId="293"/>
        </pc:sldMkLst>
        <pc:spChg chg="mod">
          <ac:chgData name="Marilyne NAAS" userId="19c227318e37f76a" providerId="LiveId" clId="{0C4EF056-DA33-4ED5-A1EF-F2163F374F14}" dt="2021-04-06T12:23:15.855" v="297" actId="403"/>
          <ac:spMkLst>
            <pc:docMk/>
            <pc:sldMk cId="4287361515" sldId="293"/>
            <ac:spMk id="3" creationId="{14157E76-F9DC-4C6D-8C21-46CD2BBD9F3E}"/>
          </ac:spMkLst>
        </pc:spChg>
      </pc:sldChg>
      <pc:sldChg chg="modSp mod modAnim">
        <pc:chgData name="Marilyne NAAS" userId="19c227318e37f76a" providerId="LiveId" clId="{0C4EF056-DA33-4ED5-A1EF-F2163F374F14}" dt="2021-04-06T11:11:07.116" v="249" actId="20577"/>
        <pc:sldMkLst>
          <pc:docMk/>
          <pc:sldMk cId="2609559515" sldId="296"/>
        </pc:sldMkLst>
        <pc:spChg chg="mod">
          <ac:chgData name="Marilyne NAAS" userId="19c227318e37f76a" providerId="LiveId" clId="{0C4EF056-DA33-4ED5-A1EF-F2163F374F14}" dt="2021-04-06T11:11:07.116" v="249" actId="20577"/>
          <ac:spMkLst>
            <pc:docMk/>
            <pc:sldMk cId="2609559515" sldId="296"/>
            <ac:spMk id="3" creationId="{F07A16B5-A44A-4A94-9BE7-D17EAAD2477B}"/>
          </ac:spMkLst>
        </pc:spChg>
      </pc:sldChg>
      <pc:sldChg chg="modSp">
        <pc:chgData name="Marilyne NAAS" userId="19c227318e37f76a" providerId="LiveId" clId="{0C4EF056-DA33-4ED5-A1EF-F2163F374F14}" dt="2021-04-06T14:35:15.890" v="582" actId="20577"/>
        <pc:sldMkLst>
          <pc:docMk/>
          <pc:sldMk cId="1533817076" sldId="297"/>
        </pc:sldMkLst>
        <pc:spChg chg="mod">
          <ac:chgData name="Marilyne NAAS" userId="19c227318e37f76a" providerId="LiveId" clId="{0C4EF056-DA33-4ED5-A1EF-F2163F374F14}" dt="2021-04-06T14:35:15.890" v="582" actId="20577"/>
          <ac:spMkLst>
            <pc:docMk/>
            <pc:sldMk cId="1533817076" sldId="297"/>
            <ac:spMk id="3" creationId="{C5CB219F-BB41-41D3-9C3B-75B072B72F3C}"/>
          </ac:spMkLst>
        </pc:spChg>
      </pc:sldChg>
      <pc:sldChg chg="modSp mod modAnim">
        <pc:chgData name="Marilyne NAAS" userId="19c227318e37f76a" providerId="LiveId" clId="{0C4EF056-DA33-4ED5-A1EF-F2163F374F14}" dt="2021-04-06T12:27:42.589" v="379" actId="20577"/>
        <pc:sldMkLst>
          <pc:docMk/>
          <pc:sldMk cId="136274416" sldId="298"/>
        </pc:sldMkLst>
        <pc:spChg chg="mod">
          <ac:chgData name="Marilyne NAAS" userId="19c227318e37f76a" providerId="LiveId" clId="{0C4EF056-DA33-4ED5-A1EF-F2163F374F14}" dt="2021-04-06T12:27:42.589" v="379" actId="20577"/>
          <ac:spMkLst>
            <pc:docMk/>
            <pc:sldMk cId="136274416" sldId="298"/>
            <ac:spMk id="3" creationId="{3BB20E36-4511-4503-B883-1C9D25E78308}"/>
          </ac:spMkLst>
        </pc:spChg>
      </pc:sldChg>
      <pc:sldChg chg="ord">
        <pc:chgData name="Marilyne NAAS" userId="19c227318e37f76a" providerId="LiveId" clId="{0C4EF056-DA33-4ED5-A1EF-F2163F374F14}" dt="2021-04-06T14:34:14.281" v="568"/>
        <pc:sldMkLst>
          <pc:docMk/>
          <pc:sldMk cId="724598272" sldId="300"/>
        </pc:sldMkLst>
      </pc:sldChg>
      <pc:sldChg chg="modSp new mod">
        <pc:chgData name="Marilyne NAAS" userId="19c227318e37f76a" providerId="LiveId" clId="{0C4EF056-DA33-4ED5-A1EF-F2163F374F14}" dt="2021-04-06T14:39:59.519" v="598" actId="27636"/>
        <pc:sldMkLst>
          <pc:docMk/>
          <pc:sldMk cId="613302418" sldId="301"/>
        </pc:sldMkLst>
        <pc:spChg chg="mod">
          <ac:chgData name="Marilyne NAAS" userId="19c227318e37f76a" providerId="LiveId" clId="{0C4EF056-DA33-4ED5-A1EF-F2163F374F14}" dt="2021-04-06T12:27:56.350" v="381" actId="14100"/>
          <ac:spMkLst>
            <pc:docMk/>
            <pc:sldMk cId="613302418" sldId="301"/>
            <ac:spMk id="2" creationId="{3D8A59A0-26AF-47CD-93FF-6DE69AB8D38A}"/>
          </ac:spMkLst>
        </pc:spChg>
        <pc:spChg chg="mod">
          <ac:chgData name="Marilyne NAAS" userId="19c227318e37f76a" providerId="LiveId" clId="{0C4EF056-DA33-4ED5-A1EF-F2163F374F14}" dt="2021-04-06T14:39:59.519" v="598" actId="27636"/>
          <ac:spMkLst>
            <pc:docMk/>
            <pc:sldMk cId="613302418" sldId="301"/>
            <ac:spMk id="3" creationId="{0E19AE28-3E5C-4C94-9C97-B2D406CB11CD}"/>
          </ac:spMkLst>
        </pc:spChg>
      </pc:sldChg>
      <pc:sldChg chg="modSp new mod">
        <pc:chgData name="Marilyne NAAS" userId="19c227318e37f76a" providerId="LiveId" clId="{0C4EF056-DA33-4ED5-A1EF-F2163F374F14}" dt="2021-04-06T15:06:01.786" v="606" actId="20577"/>
        <pc:sldMkLst>
          <pc:docMk/>
          <pc:sldMk cId="1555974504" sldId="302"/>
        </pc:sldMkLst>
        <pc:spChg chg="mod">
          <ac:chgData name="Marilyne NAAS" userId="19c227318e37f76a" providerId="LiveId" clId="{0C4EF056-DA33-4ED5-A1EF-F2163F374F14}" dt="2021-04-06T15:06:01.786" v="606" actId="20577"/>
          <ac:spMkLst>
            <pc:docMk/>
            <pc:sldMk cId="1555974504" sldId="302"/>
            <ac:spMk id="2" creationId="{C263DCF9-F3EE-4D6E-B40E-53FDEE7581E2}"/>
          </ac:spMkLst>
        </pc:spChg>
        <pc:spChg chg="mod">
          <ac:chgData name="Marilyne NAAS" userId="19c227318e37f76a" providerId="LiveId" clId="{0C4EF056-DA33-4ED5-A1EF-F2163F374F14}" dt="2021-04-06T14:32:02.969" v="566" actId="20577"/>
          <ac:spMkLst>
            <pc:docMk/>
            <pc:sldMk cId="1555974504" sldId="302"/>
            <ac:spMk id="3" creationId="{525EF5F6-7BD8-4784-A4E7-6CCCBC0716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Conseil d’école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Mardi 6 AVRIL 2021</a:t>
            </a:r>
          </a:p>
        </p:txBody>
      </p:sp>
    </p:spTree>
    <p:extLst>
      <p:ext uri="{BB962C8B-B14F-4D97-AF65-F5344CB8AC3E}">
        <p14:creationId xmlns:p14="http://schemas.microsoft.com/office/powerpoint/2010/main" val="879527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0517ADC-D3EB-4440-AE01-CEEE4B3D7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69848"/>
            <a:ext cx="10131428" cy="5029200"/>
          </a:xfrm>
        </p:spPr>
        <p:txBody>
          <a:bodyPr>
            <a:normAutofit/>
          </a:bodyPr>
          <a:lstStyle/>
          <a:p>
            <a:r>
              <a:rPr lang="fr-FR" sz="3200" u="sng" dirty="0"/>
              <a:t>Demandes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200" dirty="0"/>
              <a:t>Ouverture / fermeture automatique du portillon d’entrée avec interphone – Ouverture de l’intérieure de la cour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200" dirty="0"/>
              <a:t>Tracé parcours blanc pour les véhicules dans la cour de récréation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200" dirty="0"/>
              <a:t>Crépis colonnes du préau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200" dirty="0"/>
              <a:t>Réparer joints du lino classes 1 et 4</a:t>
            </a:r>
          </a:p>
        </p:txBody>
      </p:sp>
    </p:spTree>
    <p:extLst>
      <p:ext uri="{BB962C8B-B14F-4D97-AF65-F5344CB8AC3E}">
        <p14:creationId xmlns:p14="http://schemas.microsoft.com/office/powerpoint/2010/main" val="196841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6AC805-19F6-400D-9E6F-34AF0BDCD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55374"/>
          </a:xfrm>
        </p:spPr>
        <p:txBody>
          <a:bodyPr>
            <a:normAutofit fontScale="90000"/>
          </a:bodyPr>
          <a:lstStyle/>
          <a:p>
            <a:r>
              <a:rPr lang="fr-FR" dirty="0"/>
              <a:t>DEMINARALISATION DE LA COUR / PROJET 1 2 3 PLANT’HAIE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B08842-3406-456F-927A-3140AD795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50505"/>
            <a:ext cx="10131425" cy="4697894"/>
          </a:xfrm>
        </p:spPr>
        <p:txBody>
          <a:bodyPr>
            <a:normAutofit/>
          </a:bodyPr>
          <a:lstStyle/>
          <a:p>
            <a:endParaRPr lang="fr-FR" sz="3600" dirty="0"/>
          </a:p>
          <a:p>
            <a:r>
              <a:rPr lang="fr-FR" sz="3600" dirty="0"/>
              <a:t>Constat :</a:t>
            </a:r>
          </a:p>
          <a:p>
            <a:r>
              <a:rPr lang="fr-FR" sz="3600" dirty="0"/>
              <a:t>Cour de récréation très minérale</a:t>
            </a:r>
          </a:p>
          <a:p>
            <a:r>
              <a:rPr lang="fr-FR" sz="3600" dirty="0"/>
              <a:t>Peu d’ombre en été</a:t>
            </a:r>
          </a:p>
          <a:p>
            <a:r>
              <a:rPr lang="fr-FR" sz="3600" dirty="0"/>
              <a:t>Dispositif " Cour d'école - bulle nature" dont l'agence de l'eau Rhin-Meuse est à l'initiative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459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81E67-3810-496C-8E03-83325C1FF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993912"/>
          </a:xfrm>
        </p:spPr>
        <p:txBody>
          <a:bodyPr>
            <a:normAutofit fontScale="90000"/>
          </a:bodyPr>
          <a:lstStyle/>
          <a:p>
            <a:r>
              <a:rPr lang="fr-FR" dirty="0"/>
              <a:t>DEMINARALISATION DE LA COUR / PROJET 1 2 3 PLANT’HAIE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7A16B5-A44A-4A94-9BE7-D17EAAD24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3279" y="1494181"/>
            <a:ext cx="10131428" cy="4853610"/>
          </a:xfrm>
        </p:spPr>
        <p:txBody>
          <a:bodyPr>
            <a:normAutofit fontScale="92500" lnSpcReduction="10000"/>
          </a:bodyPr>
          <a:lstStyle/>
          <a:p>
            <a:r>
              <a:rPr lang="fr-FR" sz="3200" dirty="0"/>
              <a:t>Projet 1 2 3 </a:t>
            </a:r>
            <a:r>
              <a:rPr lang="fr-FR" sz="3200" dirty="0" err="1"/>
              <a:t>Plant’haie</a:t>
            </a:r>
            <a:endParaRPr lang="fr-FR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2 enseignantes de l’école engagées dans le projet 1 2 3 </a:t>
            </a:r>
            <a:r>
              <a:rPr lang="fr-FR" sz="2400" dirty="0" err="1"/>
              <a:t>Plant’haie</a:t>
            </a:r>
            <a:r>
              <a:rPr lang="fr-FR" sz="2400" dirty="0"/>
              <a:t>  offerte par la Maison pour la science en Alsace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En partenariat avec la fondation Yves Rocher (fondation déclarée d’utilité publique par l’état français) et l’association Haies vives d’Alsace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Programme de plantation d’arbres et arbustes dans l’enceinte de l’école. (plate-bande le long du grillage rue des Sports et plate bande du jardin)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Ces plantations ne sont pas une fin en soi mais doivent fournir à l’école un matériel concret pour permettre à des centaines d’écoliers de faire un travail d’observation et de réflexion sur la biodiversité, et ce idéalement pendant plusieurs années. </a:t>
            </a:r>
            <a:r>
              <a:rPr lang="fr-FR" dirty="0"/>
              <a:t>(Attirer des oiseaux, attirer des insectes, produire des fruits, améliorer le cadre de vie, …)</a:t>
            </a: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Les services des Espaces Verts peuvent-ils assurer l’irrigation des plantations durant les vacances scolaires pendant les 3 années suivant la mise en terre ?</a:t>
            </a:r>
          </a:p>
        </p:txBody>
      </p:sp>
    </p:spTree>
    <p:extLst>
      <p:ext uri="{BB962C8B-B14F-4D97-AF65-F5344CB8AC3E}">
        <p14:creationId xmlns:p14="http://schemas.microsoft.com/office/powerpoint/2010/main" val="260955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F96EE3-CAD6-4368-A7E8-CF6F068D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1192695"/>
          </a:xfrm>
        </p:spPr>
        <p:txBody>
          <a:bodyPr/>
          <a:lstStyle/>
          <a:p>
            <a:r>
              <a:rPr lang="fr-FR" dirty="0"/>
              <a:t>LABEL MATERNELLE ELYSEE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CB219F-BB41-41D3-9C3B-75B072B72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311965"/>
            <a:ext cx="10131428" cy="510208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Ce label vise à favoriser, depuis 2013, le développement de la langue allemande en France par un apprentissage précoce et une réflexion dès l’amont sur la continuité du parcours.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Labellisation pour montrer notre savoir -faire en matière d'éducation bilingue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A terme, toutes les écoles maternelles bilingues de notre académie devraient bénéficier du label Maternelles Elysée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Plus-value de ce dispositif pour la réussite globale de l’élève, mais aussi pour la dynamisation et la motivation de l’équipe pédagogique, dont il contribue à faire évoluer les pratiques et qu’il mobilise fortement autour la coopération éducative franco-allemande.</a:t>
            </a:r>
          </a:p>
        </p:txBody>
      </p:sp>
    </p:spTree>
    <p:extLst>
      <p:ext uri="{BB962C8B-B14F-4D97-AF65-F5344CB8AC3E}">
        <p14:creationId xmlns:p14="http://schemas.microsoft.com/office/powerpoint/2010/main" val="153381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24444"/>
            <a:ext cx="10131427" cy="971550"/>
          </a:xfrm>
        </p:spPr>
        <p:txBody>
          <a:bodyPr/>
          <a:lstStyle/>
          <a:p>
            <a:r>
              <a:rPr lang="fr-FR" dirty="0"/>
              <a:t>Vie de classe et projets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799" y="1298713"/>
            <a:ext cx="10131428" cy="533484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8000" cap="none" dirty="0"/>
              <a:t>Déjà passé 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Spectacle « Anouchka et le chat botté» – Salle des fêtes Horbourg</a:t>
            </a:r>
          </a:p>
          <a:p>
            <a:pPr marL="1143000" lvl="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Passage du Saint Nicolas dans la cour de l’école</a:t>
            </a:r>
          </a:p>
          <a:p>
            <a:pPr marL="1143000" lvl="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Fête de Noël des enfants – Visite du Père Noël dans chaque classe</a:t>
            </a:r>
          </a:p>
          <a:p>
            <a:pPr marL="1143000" lvl="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Animation tri des déchets</a:t>
            </a:r>
          </a:p>
          <a:p>
            <a:pPr marL="1143000" lvl="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Cycle basket pour les élèves monolingues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Bal au Château des érables – Goûter de l’Epiphanie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Reprise des parcours en salle de jeux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Eveil musical avec l’école de musique de Horbourg-Wihr pour les élèves bilingues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Semaine princière en remplacement de la classe verte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r-FR" sz="10400" cap="none" dirty="0"/>
              <a:t>Utilisation du matériel de la trousse pour les Grands</a:t>
            </a:r>
          </a:p>
        </p:txBody>
      </p:sp>
    </p:spTree>
    <p:extLst>
      <p:ext uri="{BB962C8B-B14F-4D97-AF65-F5344CB8AC3E}">
        <p14:creationId xmlns:p14="http://schemas.microsoft.com/office/powerpoint/2010/main" val="30396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649356"/>
          </a:xfrm>
        </p:spPr>
        <p:txBody>
          <a:bodyPr/>
          <a:lstStyle/>
          <a:p>
            <a:r>
              <a:rPr lang="fr-FR" dirty="0"/>
              <a:t>Vie de classe et projets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1656522"/>
            <a:ext cx="10744200" cy="5201478"/>
          </a:xfrm>
        </p:spPr>
        <p:txBody>
          <a:bodyPr>
            <a:normAutofit fontScale="92500"/>
          </a:bodyPr>
          <a:lstStyle/>
          <a:p>
            <a:pPr marL="1143000" lvl="0" indent="-1143000">
              <a:buFont typeface="Arial" panose="020B0604020202020204" pitchFamily="34" charset="0"/>
              <a:buChar char="•"/>
            </a:pPr>
            <a:endParaRPr lang="fr-FR" dirty="0"/>
          </a:p>
          <a:p>
            <a:pPr lvl="0"/>
            <a:r>
              <a:rPr lang="fr-FR" sz="4400" dirty="0"/>
              <a:t>A venir 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r-FR" sz="4400" dirty="0"/>
              <a:t>Cycle Natation annulé pour tous les Moyens et les Grands de la classe 1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r-FR" sz="4400" dirty="0"/>
              <a:t>Spectacle « Les Petites Géométries » annulé</a:t>
            </a:r>
            <a:endParaRPr lang="fr-FR" sz="4400" dirty="0">
              <a:solidFill>
                <a:srgbClr val="FF0000"/>
              </a:solidFill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r-FR" sz="4400" dirty="0"/>
              <a:t>Rencontre des arts annulée / exposition des œuvres à la mairie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fr-FR" sz="4400" dirty="0"/>
          </a:p>
          <a:p>
            <a:endParaRPr lang="fr-FR" sz="100" dirty="0"/>
          </a:p>
          <a:p>
            <a:pPr lvl="0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699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28601"/>
            <a:ext cx="10131427" cy="1104899"/>
          </a:xfrm>
        </p:spPr>
        <p:txBody>
          <a:bodyPr/>
          <a:lstStyle/>
          <a:p>
            <a:r>
              <a:rPr lang="fr-FR" dirty="0"/>
              <a:t>VIE DE CHAQUE CLASSE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798" y="1333500"/>
            <a:ext cx="11256265" cy="5109677"/>
          </a:xfrm>
        </p:spPr>
        <p:txBody>
          <a:bodyPr numCol="1">
            <a:noAutofit/>
          </a:bodyPr>
          <a:lstStyle/>
          <a:p>
            <a:pPr lvl="0"/>
            <a:r>
              <a:rPr lang="fr-FR" sz="2400" u="sng" dirty="0"/>
              <a:t>Classe 1 :</a:t>
            </a:r>
          </a:p>
          <a:p>
            <a:pPr lvl="0"/>
            <a:r>
              <a:rPr lang="fr-FR" sz="2400" u="sng" dirty="0"/>
              <a:t>Mmes BURGAENTZLEN et MULLER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400" dirty="0"/>
              <a:t>Sciences : Élevage de phasmes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400" dirty="0"/>
              <a:t>Numération : construction du nombre pour les PS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Phonologie : Jeux avec les Alphas / Encodage et lecture, localisation et manipulation de syllabes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400" dirty="0"/>
              <a:t>Vidéos explicatives des jeux qui circulent à la maison pour les GS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400" dirty="0"/>
              <a:t>Parcours Lectures : Les princesses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400" dirty="0"/>
              <a:t>Ecriture cursive pour les GS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400" dirty="0"/>
              <a:t>Puzzles géométriques : Reproduire un assemblage de formes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400" dirty="0"/>
              <a:t>Calendrier musical du printemps</a:t>
            </a:r>
            <a:endParaRPr lang="fr-FR" u="sng" dirty="0">
              <a:solidFill>
                <a:srgbClr val="FF0000"/>
              </a:solidFill>
            </a:endParaRPr>
          </a:p>
          <a:p>
            <a:endParaRPr lang="fr-FR" u="sng" dirty="0">
              <a:solidFill>
                <a:srgbClr val="FF0000"/>
              </a:solidFill>
            </a:endParaRPr>
          </a:p>
          <a:p>
            <a:endParaRPr lang="fr-FR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9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244B7-3E1E-432B-B6E2-8006F5A42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fr-FR" dirty="0"/>
              <a:t>VIE DE CHAQUE CLASSE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157E76-F9DC-4C6D-8C21-46CD2BBD9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971550"/>
            <a:ext cx="11311127" cy="5886450"/>
          </a:xfrm>
        </p:spPr>
        <p:txBody>
          <a:bodyPr numCol="2"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2800" u="sng" dirty="0"/>
              <a:t>Classe 2 de Mme HERR :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8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3400" b="1" u="sng" dirty="0"/>
              <a:t>MS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Reconnaitre et nommer les lettres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de l’alphabet en capitales d’imprimerie.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Reconnaitre et nommer les chiffres, constellations du dé et de la main jusqu’à 6.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Décomposition de la quantité 4.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Comptine numérique jusqu’à 20.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Réaliser seul(e) de puzzle de 36 pièces.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Graphisme : les lignes brisées.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Rythmes complexes : A/BB/CCC…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Ecrire des mots à l’ordinateur.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Construire et assembler en respectant des modèles (taille réduite) plus complexes. 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800" dirty="0">
                <a:latin typeface="Calibri" panose="020F0502020204030204" pitchFamily="34" charset="0"/>
                <a:cs typeface="Calibri" panose="020F0502020204030204" pitchFamily="34" charset="0"/>
              </a:rPr>
              <a:t>Tangrams.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r-FR" alt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PS </a:t>
            </a:r>
            <a:br>
              <a:rPr lang="fr-FR" altLang="fr-FR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altLang="fr-FR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altLang="fr-FR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Reconnaitre et nommer l’initiale de son prénom.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Reconnaitre et nommer les chiffres, constellations du dé et de la main jusqu’à 3.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Comptine numérique jusqu’à 10.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Réaliser seul(e) un puzzle de 12 pièces.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Graphisme : les ronds.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Motricité fine : découpage.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Rythmes simples : A/B/A/B…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Construction et assemblage en suivant des modèles simples (taille réelle).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2600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r-FR" altLang="fr-FR" sz="2600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FR" sz="2600" b="1" dirty="0">
                <a:latin typeface="Calibri" panose="020F0502020204030204" pitchFamily="34" charset="0"/>
                <a:cs typeface="Calibri" panose="020F0502020204030204" pitchFamily="34" charset="0"/>
              </a:rPr>
              <a:t>Projets communs aux PS/MS : </a:t>
            </a:r>
            <a:endParaRPr lang="fr-FR" altLang="fr-FR" sz="2600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Les dinosaures.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Le schéma corporel.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Pâques.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alt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La neige et ses différents états.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alt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fr-FR" sz="2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5B9F5EB-B74D-4CE5-83EF-7A88F4654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07831"/>
            <a:ext cx="2968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F83A5FF-4DC0-4CCA-A432-F62ABA7DB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6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219456"/>
            <a:ext cx="10131427" cy="976603"/>
          </a:xfrm>
        </p:spPr>
        <p:txBody>
          <a:bodyPr/>
          <a:lstStyle/>
          <a:p>
            <a:r>
              <a:rPr lang="fr-FR" dirty="0"/>
              <a:t>VIE DE CHAQUE CLASSE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1" y="1196059"/>
            <a:ext cx="11237975" cy="5442485"/>
          </a:xfrm>
        </p:spPr>
        <p:txBody>
          <a:bodyPr numCol="2">
            <a:noAutofit/>
          </a:bodyPr>
          <a:lstStyle/>
          <a:p>
            <a:pPr lvl="0"/>
            <a:endParaRPr lang="fr-FR" sz="1400" u="sng" dirty="0"/>
          </a:p>
          <a:p>
            <a:pPr lvl="0"/>
            <a:r>
              <a:rPr lang="fr-FR" sz="1400" u="sng" dirty="0"/>
              <a:t>Classes 3 et 4  : en allemand avec Mme FRITSCHMANN</a:t>
            </a:r>
            <a:endParaRPr lang="fr-FR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 </a:t>
            </a:r>
            <a:r>
              <a:rPr lang="fr-FR" sz="1200" b="1" dirty="0"/>
              <a:t>Petite section</a:t>
            </a:r>
            <a:endParaRPr lang="fr-FR" sz="1200" dirty="0"/>
          </a:p>
          <a:p>
            <a:r>
              <a:rPr lang="fr-FR" sz="1200" dirty="0"/>
              <a:t>Graphisme : activités autour du point, autour des quadrillages pour réinvestir les lignes horizontales et verticales.</a:t>
            </a:r>
          </a:p>
          <a:p>
            <a:r>
              <a:rPr lang="fr-FR" sz="1200" dirty="0"/>
              <a:t>Numération : les petites quantités : 1 – 2 – 3 : </a:t>
            </a:r>
          </a:p>
          <a:p>
            <a:r>
              <a:rPr lang="fr-FR" sz="1200" dirty="0"/>
              <a:t>Réalisation une collection d’objets identique à une autre. </a:t>
            </a:r>
          </a:p>
          <a:p>
            <a:r>
              <a:rPr lang="fr-FR" sz="1200" dirty="0"/>
              <a:t>Activités de motricité fine : pincer, découper, coller, détacher et coller des gommettes, enfiler des perles, modeler</a:t>
            </a:r>
          </a:p>
          <a:p>
            <a:r>
              <a:rPr lang="fr-FR" sz="1200" dirty="0"/>
              <a:t>Art : Andy Warhol, </a:t>
            </a:r>
            <a:r>
              <a:rPr lang="fr-FR" sz="1200" dirty="0" err="1"/>
              <a:t>Ricki</a:t>
            </a:r>
            <a:r>
              <a:rPr lang="fr-FR" sz="1200" dirty="0"/>
              <a:t> </a:t>
            </a:r>
            <a:r>
              <a:rPr lang="fr-FR" sz="1200" dirty="0" err="1"/>
              <a:t>Mountain</a:t>
            </a:r>
            <a:r>
              <a:rPr lang="fr-FR" sz="1200" dirty="0"/>
              <a:t> (rond, grand, petit, couleurs, collage, gestion de l’espace)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Moyenne section</a:t>
            </a:r>
            <a:endParaRPr lang="fr-FR" sz="1200" dirty="0"/>
          </a:p>
          <a:p>
            <a:r>
              <a:rPr lang="fr-FR" sz="1200" dirty="0"/>
              <a:t>Activités autour des lettres. Les reconnaître, les nommer, les écrire.</a:t>
            </a:r>
          </a:p>
          <a:p>
            <a:r>
              <a:rPr lang="fr-FR" sz="1200" dirty="0"/>
              <a:t>Reconstituer des mots qui sont en rapport avec les albums qu’on a étudiés. Les écrire sur feuille et à l’ordinateur en capitales d’imprimerie. Prendre conscience de l’importance de l’ordre des lettres dans un mot</a:t>
            </a:r>
          </a:p>
          <a:p>
            <a:r>
              <a:rPr lang="fr-FR" sz="1200" dirty="0"/>
              <a:t>Associer des mots identiques.</a:t>
            </a:r>
          </a:p>
          <a:p>
            <a:r>
              <a:rPr lang="fr-FR" sz="1200" dirty="0"/>
              <a:t>Activités de découpage</a:t>
            </a:r>
          </a:p>
          <a:p>
            <a:r>
              <a:rPr lang="fr-FR" sz="1200" dirty="0"/>
              <a:t>Activités autour des formes géométriques simples. </a:t>
            </a:r>
          </a:p>
          <a:p>
            <a:r>
              <a:rPr lang="fr-FR" sz="1200" dirty="0"/>
              <a:t> </a:t>
            </a:r>
          </a:p>
          <a:p>
            <a:r>
              <a:rPr lang="fr-FR" sz="1200" dirty="0"/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Grande Section</a:t>
            </a:r>
            <a:endParaRPr lang="fr-FR" sz="1200" dirty="0"/>
          </a:p>
          <a:p>
            <a:r>
              <a:rPr lang="fr-FR" sz="1200" dirty="0"/>
              <a:t>Tracer des traits rayonnants, des lignes brisées, des cercles concentriques, des lignes sinueuses, des ponts, des boucles…..favoriser l’apprentissage de l’écriture en cursive.</a:t>
            </a:r>
          </a:p>
          <a:p>
            <a:r>
              <a:rPr lang="fr-FR" sz="1200" dirty="0"/>
              <a:t>Reconstituer des mots qui sont en rapport avec les albums qu’on a étudiés. Les écrire à l’ordinateur, les reconstituer, en script, en cursive. Associer des lettres et des mots identiques dans les trois systèmes de graphie.</a:t>
            </a:r>
          </a:p>
          <a:p>
            <a:r>
              <a:rPr lang="fr-FR" sz="1200" dirty="0"/>
              <a:t>Scander des mots, repérer les sons dans les mots, manipuler les syllabes, encoder des mots simples allemands.</a:t>
            </a:r>
          </a:p>
          <a:p>
            <a:r>
              <a:rPr lang="fr-FR" sz="1200" dirty="0"/>
              <a:t>L’utilisation de la trousse, le soin apporté à son matériel. L’utilisation d’un cahier.</a:t>
            </a:r>
          </a:p>
          <a:p>
            <a:r>
              <a:rPr lang="fr-FR" sz="1200" dirty="0"/>
              <a:t>Apprentissage des quantités, des nombres jusqu’à 10, jusqu’à 20,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Projets communs aux moyens et grands</a:t>
            </a:r>
            <a:endParaRPr lang="fr-FR" sz="1200" dirty="0"/>
          </a:p>
          <a:p>
            <a:r>
              <a:rPr lang="fr-FR" sz="1200" dirty="0"/>
              <a:t>La musique : découverte d’instruments, manipulation d’instruments, fabrication d’un tambour de mer, apprentissage de chants, accompagnement musical d’histoires</a:t>
            </a:r>
          </a:p>
          <a:p>
            <a:r>
              <a:rPr lang="fr-FR" sz="1200" dirty="0"/>
              <a:t>Les jeux prêtés aux familles.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Projets communs à toutes les sections</a:t>
            </a:r>
            <a:endParaRPr lang="fr-FR" sz="1200" dirty="0"/>
          </a:p>
          <a:p>
            <a:r>
              <a:rPr lang="fr-FR" sz="1200" dirty="0"/>
              <a:t>Le schéma corporel</a:t>
            </a:r>
          </a:p>
          <a:p>
            <a:r>
              <a:rPr lang="fr-FR" sz="1200" dirty="0"/>
              <a:t>Le lexique et les structures à partir d’albums. </a:t>
            </a:r>
          </a:p>
          <a:p>
            <a:pPr lvl="0"/>
            <a:r>
              <a:rPr lang="fr-FR" sz="1200" dirty="0"/>
              <a:t>Deux albums d’Orianne </a:t>
            </a:r>
            <a:r>
              <a:rPr lang="fr-FR" sz="1200" dirty="0" err="1"/>
              <a:t>Lallemad</a:t>
            </a:r>
            <a:r>
              <a:rPr lang="fr-FR" sz="1200" dirty="0"/>
              <a:t> (</a:t>
            </a:r>
            <a:r>
              <a:rPr lang="fr-FR" sz="1200" b="1" dirty="0" err="1"/>
              <a:t>Kleiner</a:t>
            </a:r>
            <a:r>
              <a:rPr lang="fr-FR" sz="1200" b="1" dirty="0"/>
              <a:t> </a:t>
            </a:r>
            <a:r>
              <a:rPr lang="fr-FR" sz="1200" b="1" dirty="0" err="1"/>
              <a:t>Maulwurf</a:t>
            </a:r>
            <a:r>
              <a:rPr lang="fr-FR" sz="1200" b="1" dirty="0"/>
              <a:t> mach mir </a:t>
            </a:r>
            <a:r>
              <a:rPr lang="fr-FR" sz="1200" b="1" dirty="0" err="1"/>
              <a:t>auf</a:t>
            </a:r>
            <a:r>
              <a:rPr lang="fr-FR" sz="1200" dirty="0"/>
              <a:t>- </a:t>
            </a:r>
            <a:r>
              <a:rPr lang="fr-FR" sz="1200" b="1" dirty="0"/>
              <a:t>Der Wolf, der seine </a:t>
            </a:r>
            <a:r>
              <a:rPr lang="fr-FR" sz="1200" b="1" dirty="0" err="1"/>
              <a:t>Farbe</a:t>
            </a:r>
            <a:r>
              <a:rPr lang="fr-FR" sz="1200" b="1" dirty="0"/>
              <a:t> </a:t>
            </a:r>
            <a:r>
              <a:rPr lang="fr-FR" sz="1200" b="1" dirty="0" err="1"/>
              <a:t>nicht</a:t>
            </a:r>
            <a:r>
              <a:rPr lang="fr-FR" sz="1200" b="1" dirty="0"/>
              <a:t> </a:t>
            </a:r>
            <a:r>
              <a:rPr lang="fr-FR" sz="1200" b="1" dirty="0" err="1"/>
              <a:t>mochte</a:t>
            </a:r>
            <a:r>
              <a:rPr lang="fr-FR" sz="1200" dirty="0"/>
              <a:t>).</a:t>
            </a:r>
          </a:p>
          <a:p>
            <a:pPr lvl="0"/>
            <a:r>
              <a:rPr lang="fr-FR" sz="1200" dirty="0"/>
              <a:t>Des albums </a:t>
            </a:r>
            <a:r>
              <a:rPr lang="fr-FR" sz="1200" dirty="0" err="1"/>
              <a:t>d’</a:t>
            </a:r>
            <a:r>
              <a:rPr lang="fr-FR" sz="1200" b="1" dirty="0" err="1"/>
              <a:t>Eric</a:t>
            </a:r>
            <a:r>
              <a:rPr lang="fr-FR" sz="1200" dirty="0"/>
              <a:t> </a:t>
            </a:r>
            <a:r>
              <a:rPr lang="fr-FR" sz="1200" b="1" dirty="0"/>
              <a:t>Carle</a:t>
            </a:r>
            <a:endParaRPr lang="fr-FR" sz="1200" dirty="0"/>
          </a:p>
          <a:p>
            <a:pPr lvl="0"/>
            <a:r>
              <a:rPr lang="fr-FR" sz="1200" dirty="0"/>
              <a:t>Un album de Claude Boujon </a:t>
            </a:r>
            <a:r>
              <a:rPr lang="fr-FR" sz="1200" b="1" dirty="0" err="1"/>
              <a:t>Schmeckt’s</a:t>
            </a:r>
            <a:r>
              <a:rPr lang="fr-FR" sz="1200" b="1" dirty="0"/>
              <a:t> Herr Hase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48837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A4EADF-1251-461D-A36F-303C616AA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5923"/>
            <a:ext cx="10131425" cy="819918"/>
          </a:xfrm>
        </p:spPr>
        <p:txBody>
          <a:bodyPr/>
          <a:lstStyle/>
          <a:p>
            <a:r>
              <a:rPr lang="fr-FR" dirty="0"/>
              <a:t> VIE DE CHAQUE CLASSE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85801" y="1005841"/>
            <a:ext cx="11073383" cy="5666235"/>
          </a:xfrm>
        </p:spPr>
        <p:txBody>
          <a:bodyPr numCol="2">
            <a:normAutofit fontScale="70000" lnSpcReduction="20000"/>
          </a:bodyPr>
          <a:lstStyle/>
          <a:p>
            <a:pPr lvl="0"/>
            <a:r>
              <a:rPr lang="fr-FR" sz="2200" u="sng" dirty="0"/>
              <a:t>Classes 3 et 4  : en français avec M KURZ</a:t>
            </a:r>
          </a:p>
          <a:p>
            <a:r>
              <a:rPr lang="fr-FR" sz="2200" dirty="0"/>
              <a:t>Pour tous les niveaux :</a:t>
            </a:r>
          </a:p>
          <a:p>
            <a:r>
              <a:rPr lang="fr-FR" sz="2200" dirty="0"/>
              <a:t>Parcours Lectures : les princesses</a:t>
            </a:r>
          </a:p>
          <a:p>
            <a:r>
              <a:rPr lang="fr-FR" sz="2200" dirty="0"/>
              <a:t>Les documentaires : les châteaux forts, autres documentaires</a:t>
            </a:r>
          </a:p>
          <a:p>
            <a:r>
              <a:rPr lang="fr-FR" sz="2200" dirty="0"/>
              <a:t>Jeux collectifs : jeu du pêcheur, jeu de la chaise musicale</a:t>
            </a:r>
          </a:p>
          <a:p>
            <a:pPr marL="0" indent="0">
              <a:buNone/>
            </a:pPr>
            <a:endParaRPr lang="fr-FR" sz="2200" dirty="0"/>
          </a:p>
          <a:p>
            <a:r>
              <a:rPr lang="fr-FR" sz="2200" dirty="0"/>
              <a:t>PS :</a:t>
            </a:r>
          </a:p>
          <a:p>
            <a:r>
              <a:rPr lang="fr-FR" sz="2200" dirty="0"/>
              <a:t>Les lignes continues</a:t>
            </a:r>
          </a:p>
          <a:p>
            <a:r>
              <a:rPr lang="fr-FR" sz="2200" dirty="0"/>
              <a:t>Les lignes verticales</a:t>
            </a:r>
          </a:p>
          <a:p>
            <a:r>
              <a:rPr lang="fr-FR" sz="2200" dirty="0"/>
              <a:t>Comptines numériques et jeux de doigts</a:t>
            </a:r>
          </a:p>
          <a:p>
            <a:endParaRPr lang="fr-FR" sz="2200" dirty="0"/>
          </a:p>
          <a:p>
            <a:endParaRPr lang="fr-FR" sz="2200" dirty="0"/>
          </a:p>
          <a:p>
            <a:endParaRPr lang="fr-FR" sz="2200" dirty="0"/>
          </a:p>
          <a:p>
            <a:endParaRPr lang="fr-FR" sz="2200" dirty="0"/>
          </a:p>
          <a:p>
            <a:endParaRPr lang="fr-FR" sz="2200" dirty="0"/>
          </a:p>
          <a:p>
            <a:endParaRPr lang="fr-FR" sz="2200" dirty="0"/>
          </a:p>
          <a:p>
            <a:endParaRPr lang="fr-FR" sz="2200" dirty="0"/>
          </a:p>
          <a:p>
            <a:endParaRPr lang="fr-FR" sz="2200" dirty="0"/>
          </a:p>
          <a:p>
            <a:r>
              <a:rPr lang="fr-FR" sz="2200" dirty="0"/>
              <a:t>MS :</a:t>
            </a:r>
          </a:p>
          <a:p>
            <a:r>
              <a:rPr lang="fr-FR" sz="2200" dirty="0"/>
              <a:t>Graphismes : ronds, lignes obliques, cercles concentriques, lignes brisées et ponts</a:t>
            </a:r>
          </a:p>
          <a:p>
            <a:r>
              <a:rPr lang="fr-FR" sz="2200" dirty="0"/>
              <a:t>Dessin par étapes</a:t>
            </a:r>
          </a:p>
          <a:p>
            <a:r>
              <a:rPr lang="fr-FR" sz="2200" dirty="0"/>
              <a:t>Les quantités : 1 à 10. Dénombrer et prendre, Technique de dénombrement</a:t>
            </a:r>
          </a:p>
          <a:p>
            <a:r>
              <a:rPr lang="fr-FR" sz="2200" dirty="0"/>
              <a:t>GS :</a:t>
            </a:r>
          </a:p>
          <a:p>
            <a:r>
              <a:rPr lang="fr-FR" sz="2200" dirty="0"/>
              <a:t>Ecriture : copie de mots, de phrases ; copie entre deux lignes.</a:t>
            </a:r>
          </a:p>
          <a:p>
            <a:r>
              <a:rPr lang="fr-FR" sz="2200" dirty="0"/>
              <a:t>Ecrire seul un mot de 2 à 4 sons</a:t>
            </a:r>
          </a:p>
          <a:p>
            <a:r>
              <a:rPr lang="fr-FR" sz="2200" dirty="0"/>
              <a:t>Les alphas : la transformation des alphas (en lettres script)</a:t>
            </a:r>
          </a:p>
          <a:p>
            <a:r>
              <a:rPr lang="fr-FR" sz="2200" dirty="0"/>
              <a:t>L’alphabet en script : reconnaitre et reconstituer son prénom en script, reconstituer l’alphabet en script, reconnaitre et nommer les lettres en script, associer les lettres de l’alphabet en script et en capitales</a:t>
            </a:r>
          </a:p>
          <a:p>
            <a:r>
              <a:rPr lang="fr-FR" sz="2200" dirty="0"/>
              <a:t>Phonologie : Encodage et lecture, localisation et manipulation de syllabes (jeu du </a:t>
            </a:r>
            <a:r>
              <a:rPr lang="fr-FR" sz="2200" dirty="0" err="1"/>
              <a:t>syllabozoo</a:t>
            </a:r>
            <a:r>
              <a:rPr lang="fr-FR" sz="2200" dirty="0"/>
              <a:t>)</a:t>
            </a:r>
          </a:p>
          <a:p>
            <a:pPr lvl="0"/>
            <a:endParaRPr lang="fr-FR" u="sng" dirty="0"/>
          </a:p>
          <a:p>
            <a:pPr lvl="0"/>
            <a:endParaRPr lang="fr-FR" u="sng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315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63DCF9-F3EE-4D6E-B40E-53FDEE75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MEMBRES Excusés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5EF5F6-7BD8-4784-A4E7-6CCCBC071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Mme SCHLUND, Inspectrice de l’Education nationale</a:t>
            </a:r>
          </a:p>
          <a:p>
            <a:r>
              <a:rPr lang="fr-FR" dirty="0"/>
              <a:t>Mme RAMASSAMY, parent d’élève</a:t>
            </a:r>
          </a:p>
          <a:p>
            <a:r>
              <a:rPr lang="fr-FR" dirty="0"/>
              <a:t>Mme DANJEAN, Directrice du périscolaire Planète Récré</a:t>
            </a:r>
          </a:p>
        </p:txBody>
      </p:sp>
    </p:spTree>
    <p:extLst>
      <p:ext uri="{BB962C8B-B14F-4D97-AF65-F5344CB8AC3E}">
        <p14:creationId xmlns:p14="http://schemas.microsoft.com/office/powerpoint/2010/main" val="1555974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1142999"/>
          </a:xfrm>
        </p:spPr>
        <p:txBody>
          <a:bodyPr/>
          <a:lstStyle/>
          <a:p>
            <a:r>
              <a:rPr lang="fr-FR" dirty="0"/>
              <a:t>BILAN FINANCIER DES VENTES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1546168"/>
            <a:ext cx="10131428" cy="4930832"/>
          </a:xfrm>
        </p:spPr>
        <p:txBody>
          <a:bodyPr>
            <a:normAutofit fontScale="85000" lnSpcReduction="20000"/>
          </a:bodyPr>
          <a:lstStyle/>
          <a:p>
            <a:r>
              <a:rPr lang="fr-FR" sz="3600" u="sng" dirty="0"/>
              <a:t>Vente de Noël chocolats BOCKEL :</a:t>
            </a:r>
          </a:p>
          <a:p>
            <a:r>
              <a:rPr lang="fr-FR" sz="4800" b="1" dirty="0"/>
              <a:t>Recette : 307 € 98</a:t>
            </a:r>
          </a:p>
          <a:p>
            <a:endParaRPr lang="fr-FR" sz="4800" b="1" dirty="0"/>
          </a:p>
          <a:p>
            <a:r>
              <a:rPr lang="fr-FR" sz="3600" u="sng" dirty="0"/>
              <a:t>Vente de fromage :</a:t>
            </a:r>
          </a:p>
          <a:p>
            <a:r>
              <a:rPr lang="fr-FR" sz="4800" b="1" dirty="0"/>
              <a:t>Recette 1467 € 84</a:t>
            </a:r>
          </a:p>
          <a:p>
            <a:endParaRPr lang="fr-FR" sz="4800" b="1" dirty="0"/>
          </a:p>
          <a:p>
            <a:r>
              <a:rPr lang="fr-FR" sz="3800" u="sng" dirty="0"/>
              <a:t>Vente de Pâques chocolats STOFFEL :</a:t>
            </a:r>
          </a:p>
          <a:p>
            <a:r>
              <a:rPr lang="fr-FR" sz="4800" b="1" dirty="0"/>
              <a:t>Recette : 343 € 68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001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6DE87C-5B36-411E-B2CE-00D1D6A7C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733006"/>
            <a:ext cx="10131428" cy="405819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600" dirty="0"/>
              <a:t>Proposition vente objet personnalisé :</a:t>
            </a:r>
          </a:p>
          <a:p>
            <a:r>
              <a:rPr lang="fr-FR" sz="3600" dirty="0"/>
              <a:t>	Sac cabas sur le thème des « Princesses et Princes 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Personnalisé avec les dessins de tous les élèves de l’école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/>
          </a:p>
          <a:p>
            <a:endParaRPr lang="fr-FR" sz="3600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FC53242-928E-47BC-B1F3-2842E3B59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341" y="3929532"/>
            <a:ext cx="4137503" cy="274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8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8DC5E2-4502-4A5E-9E34-CD803B8F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1792"/>
            <a:ext cx="10131425" cy="1456267"/>
          </a:xfrm>
        </p:spPr>
        <p:txBody>
          <a:bodyPr/>
          <a:lstStyle/>
          <a:p>
            <a:r>
              <a:rPr lang="fr-FR" dirty="0"/>
              <a:t>LES PARENTS ONT LA PAROLE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20E36-4511-4503-B883-1C9D25E78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58240"/>
            <a:ext cx="10131425" cy="5600369"/>
          </a:xfrm>
        </p:spPr>
        <p:txBody>
          <a:bodyPr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/>
              <a:t>Passage piéton, rue de Riquewihr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800" dirty="0"/>
              <a:t>Présence de la police municipale depuis les incidents</a:t>
            </a:r>
          </a:p>
          <a:p>
            <a:pPr marL="914400" lvl="2" indent="0">
              <a:buNone/>
            </a:pPr>
            <a:endParaRPr lang="fr-FR" sz="1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/>
              <a:t>Tests salivaires</a:t>
            </a:r>
          </a:p>
          <a:p>
            <a:r>
              <a:rPr lang="fr-FR" dirty="0"/>
              <a:t>Ecole LES ERABLES : 70 prélèvements (61 enfants + 9 adultes) : tous négatifs</a:t>
            </a:r>
            <a:br>
              <a:rPr lang="fr-FR" dirty="0"/>
            </a:br>
            <a:endParaRPr lang="fr-FR" dirty="0"/>
          </a:p>
          <a:p>
            <a:r>
              <a:rPr lang="fr-FR" dirty="0"/>
              <a:t>Ecole LES OLIVIERS : 71 prélèvements (71 enfants + 0 adulte) : tous négatifs</a:t>
            </a:r>
            <a:br>
              <a:rPr lang="fr-FR" dirty="0"/>
            </a:br>
            <a:endParaRPr lang="fr-FR" dirty="0"/>
          </a:p>
          <a:p>
            <a:r>
              <a:rPr lang="fr-FR" dirty="0"/>
              <a:t>Ecole LES LAURIERS : 56 prélèvements (53 enfants et 3 adultes) : tous négatifs</a:t>
            </a:r>
            <a:br>
              <a:rPr lang="fr-FR" dirty="0"/>
            </a:br>
            <a:endParaRPr lang="fr-FR" dirty="0"/>
          </a:p>
          <a:p>
            <a:r>
              <a:rPr lang="fr-FR" dirty="0"/>
              <a:t>Ecole Paul Fuchs : 169 prélèvements (168 enfants et 1 adulte) : tous négatifs</a:t>
            </a:r>
            <a:endParaRPr lang="fr-FR" sz="2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800" dirty="0"/>
              <a:t>Prochains tests vendredi 21 mai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A59A0-26AF-47CD-93FF-6DE69AB8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96983"/>
          </a:xfrm>
        </p:spPr>
        <p:txBody>
          <a:bodyPr/>
          <a:lstStyle/>
          <a:p>
            <a:r>
              <a:rPr lang="fr-FR" dirty="0"/>
              <a:t>LES PARENTS ONT LA PAROLE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19AE28-3E5C-4C94-9C97-B2D406CB1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/>
              <a:t>Fêtes de fin d’année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800" dirty="0"/>
              <a:t>Peu réalisables dans les conditions sanitaires actuelles et avec les contraintes du protocole sanitaire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/>
              <a:t>Vente de bonbons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800" dirty="0"/>
              <a:t>Proposition d’un parent d’élève pour complément de revenu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30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781396"/>
            <a:ext cx="10725150" cy="580228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APPROBATION DU PROCÈS VERBAL DU DERNIER CONSEIL D’ÉCOLE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ORGANISATION DU TEMPS SCOLAIRE RENTREE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INVESTISSEMENTS ET TRAVAUX MAIRIE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DEMINARALISATION DE LA COUR / PROJET 1 2 3 PLANT’HAIE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LABEL MATERNELLE ELYSEE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VIE DE CLASSE ET PROJETS A VENIR</a:t>
            </a:r>
            <a:endParaRPr lang="fr-FR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ACTIONS ET VENTES : bilan financier et organisation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LES PARENTS ONT LA PAROLE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600" dirty="0"/>
              <a:t>Passage piéton, rue de Riquewihr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600" dirty="0"/>
              <a:t>Tests salivaires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600" dirty="0"/>
              <a:t>Fête de fin d’année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600" dirty="0"/>
              <a:t>Vente de bonbons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607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741A33-D079-44F5-843D-DB11C7BF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58418"/>
            <a:ext cx="10131425" cy="901148"/>
          </a:xfrm>
        </p:spPr>
        <p:txBody>
          <a:bodyPr>
            <a:normAutofit fontScale="90000"/>
          </a:bodyPr>
          <a:lstStyle/>
          <a:p>
            <a:r>
              <a:rPr lang="fr-FR" dirty="0"/>
              <a:t>ORGANISATION DU TEMPS SCOLAIRE RENTREE 2021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822596-AE6B-483D-8BF2-EBA173A37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74511"/>
            <a:ext cx="10131425" cy="3649133"/>
          </a:xfrm>
        </p:spPr>
        <p:txBody>
          <a:bodyPr/>
          <a:lstStyle/>
          <a:p>
            <a:r>
              <a:rPr lang="fr-FR" sz="2800" dirty="0"/>
              <a:t>Tous les 3 ans : renouvellement ou modification éventuelle</a:t>
            </a:r>
          </a:p>
          <a:p>
            <a:r>
              <a:rPr lang="fr-FR" sz="2800" dirty="0"/>
              <a:t>Proposition de renouveler l’organisation actuelle : </a:t>
            </a:r>
          </a:p>
          <a:p>
            <a:r>
              <a:rPr lang="fr-FR" sz="2800" dirty="0"/>
              <a:t>24 h réparties sur 4 jours (8 demi-journées)</a:t>
            </a:r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B4130EE-636D-46FB-9258-A1693BBF4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677" y="3246782"/>
            <a:ext cx="6408793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9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104C6-697F-4FD3-A1BA-36FFD7F3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69843"/>
          </a:xfrm>
        </p:spPr>
        <p:txBody>
          <a:bodyPr>
            <a:normAutofit fontScale="90000"/>
          </a:bodyPr>
          <a:lstStyle/>
          <a:p>
            <a:r>
              <a:rPr lang="fr-FR" dirty="0"/>
              <a:t>ORGANISATION DU TEMPS SCOLAIRE RENTREE 2021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A0D725-E6D0-404F-B789-6C001F488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64750"/>
          </a:xfrm>
        </p:spPr>
        <p:txBody>
          <a:bodyPr>
            <a:normAutofit/>
          </a:bodyPr>
          <a:lstStyle/>
          <a:p>
            <a:r>
              <a:rPr lang="fr-FR" sz="3200" dirty="0"/>
              <a:t>Vote : Qui souhaite renouveler l’organisation actuelle ?</a:t>
            </a:r>
          </a:p>
          <a:p>
            <a:r>
              <a:rPr lang="fr-FR" sz="3200" dirty="0"/>
              <a:t>Délibération du Conseil d’école envoyée à l’Inspectrice de circonscription</a:t>
            </a:r>
          </a:p>
          <a:p>
            <a:r>
              <a:rPr lang="fr-FR" sz="3200" dirty="0"/>
              <a:t>Délibération du Conseil municipal envoyée à l’Inspectrice de circonscription</a:t>
            </a:r>
          </a:p>
          <a:p>
            <a:r>
              <a:rPr lang="fr-FR" sz="3200" dirty="0"/>
              <a:t>Avis de l’Inspectrice de circonscription</a:t>
            </a:r>
          </a:p>
          <a:p>
            <a:r>
              <a:rPr lang="fr-FR" sz="3200" dirty="0"/>
              <a:t>Consultation du CDEN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526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2" y="565268"/>
            <a:ext cx="10131427" cy="1387150"/>
          </a:xfrm>
        </p:spPr>
        <p:txBody>
          <a:bodyPr/>
          <a:lstStyle/>
          <a:p>
            <a:r>
              <a:rPr lang="fr-FR" sz="4000" dirty="0"/>
              <a:t>INVESTISSEMENTS ET TRAVAUX MAIRIE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1" y="1563757"/>
            <a:ext cx="10131428" cy="5448186"/>
          </a:xfrm>
        </p:spPr>
        <p:txBody>
          <a:bodyPr>
            <a:normAutofit/>
          </a:bodyPr>
          <a:lstStyle/>
          <a:p>
            <a:r>
              <a:rPr lang="fr-FR" sz="3600" dirty="0"/>
              <a:t>Ordinateur classe 4 : 1050 €</a:t>
            </a:r>
          </a:p>
          <a:p>
            <a:r>
              <a:rPr lang="fr-FR" sz="3600" dirty="0"/>
              <a:t>Poste radio + 8 casques + répartiteurs + rallonges électriques : 320 €</a:t>
            </a:r>
          </a:p>
          <a:p>
            <a:r>
              <a:rPr lang="fr-FR" sz="3600" dirty="0"/>
              <a:t>Mobilier + matériel Handicap (tabourets + </a:t>
            </a:r>
            <a:r>
              <a:rPr lang="fr-FR" sz="3600" dirty="0" err="1"/>
              <a:t>timers</a:t>
            </a:r>
            <a:r>
              <a:rPr lang="fr-FR" sz="3600" dirty="0"/>
              <a:t>) : 600 €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34101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9A825E-08C4-4AED-8995-74B1A01EC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0286" y="2103842"/>
            <a:ext cx="10131428" cy="475415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Matériel sportif : but de foot extérieur + panier basket extérieur + gonfleur électrique : 210 €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3 draisiennes : 180 €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Albums BCD : 300 €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Boîtes de rangement classe 4 : 200 €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Malle scientifique : 500 €</a:t>
            </a:r>
          </a:p>
          <a:p>
            <a:endParaRPr lang="fr-FR" sz="3600" dirty="0"/>
          </a:p>
          <a:p>
            <a:endParaRPr lang="fr-FR" sz="3600" dirty="0"/>
          </a:p>
          <a:p>
            <a:endParaRPr lang="fr-FR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80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5BDD5D-9140-4C12-A6CB-5003BA4AF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CF2E4F-88C9-45BF-A0E5-E5C417F92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/>
              <a:t>Four électrique: 450 € (reliquat 2020)</a:t>
            </a:r>
          </a:p>
          <a:p>
            <a:r>
              <a:rPr lang="fr-FR" sz="3600" dirty="0"/>
              <a:t>Malle scientifique : 500 € (reliquat 2020)</a:t>
            </a:r>
          </a:p>
          <a:p>
            <a:r>
              <a:rPr lang="fr-FR" sz="3600" dirty="0"/>
              <a:t>Malle musicale : 500 € (reliquat 2020)</a:t>
            </a:r>
          </a:p>
          <a:p>
            <a:r>
              <a:rPr lang="fr-FR" sz="3600" dirty="0"/>
              <a:t>Livres BCD : 71,78 € (reliquat 2020)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7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44D9B3-58A4-44A9-AE2E-7CE6FF0EA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60467"/>
            <a:ext cx="10131427" cy="1285701"/>
          </a:xfrm>
        </p:spPr>
        <p:txBody>
          <a:bodyPr/>
          <a:lstStyle/>
          <a:p>
            <a:r>
              <a:rPr lang="fr-FR" dirty="0"/>
              <a:t>AUTRES CRÉDITS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C6DC90-A483-4B21-96E8-4B3108B7C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1546169"/>
            <a:ext cx="10820399" cy="4702230"/>
          </a:xfrm>
        </p:spPr>
        <p:txBody>
          <a:bodyPr>
            <a:normAutofit lnSpcReduction="10000"/>
          </a:bodyPr>
          <a:lstStyle/>
          <a:p>
            <a:r>
              <a:rPr lang="fr-FR" sz="3600" dirty="0"/>
              <a:t>Fournitures : 4470 €</a:t>
            </a:r>
          </a:p>
          <a:p>
            <a:r>
              <a:rPr lang="fr-FR" sz="3600" dirty="0"/>
              <a:t>Transports : 1120 €</a:t>
            </a:r>
          </a:p>
          <a:p>
            <a:r>
              <a:rPr lang="fr-FR" sz="3600" dirty="0"/>
              <a:t>Patinoire :  entrées + transport + encadrement : 1620 €</a:t>
            </a:r>
          </a:p>
          <a:p>
            <a:r>
              <a:rPr lang="fr-FR" sz="3600" dirty="0"/>
              <a:t>Piscine : entrées + transport : 2013 €</a:t>
            </a:r>
          </a:p>
          <a:p>
            <a:r>
              <a:rPr lang="fr-FR" sz="3600" dirty="0"/>
              <a:t>Classe verte : 72 x 13 € x 4 j = 3744 €</a:t>
            </a:r>
          </a:p>
          <a:p>
            <a:r>
              <a:rPr lang="fr-FR" sz="3600" dirty="0"/>
              <a:t>Noël : 882 €</a:t>
            </a:r>
          </a:p>
          <a:p>
            <a:r>
              <a:rPr lang="fr-FR" sz="3600" dirty="0"/>
              <a:t>Livres bibliothèque : 300 €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8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2536</TotalTime>
  <Words>1839</Words>
  <Application>Microsoft Office PowerPoint</Application>
  <PresentationFormat>Grand écran</PresentationFormat>
  <Paragraphs>242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Céleste</vt:lpstr>
      <vt:lpstr>Conseil d’école</vt:lpstr>
      <vt:lpstr>MEMBRES Excusés</vt:lpstr>
      <vt:lpstr>Présentation PowerPoint</vt:lpstr>
      <vt:lpstr>ORGANISATION DU TEMPS SCOLAIRE RENTREE 2021 </vt:lpstr>
      <vt:lpstr>ORGANISATION DU TEMPS SCOLAIRE RENTREE 2021</vt:lpstr>
      <vt:lpstr>INVESTISSEMENTS ET TRAVAUX MAIRIE </vt:lpstr>
      <vt:lpstr>Présentation PowerPoint</vt:lpstr>
      <vt:lpstr>Présentation PowerPoint</vt:lpstr>
      <vt:lpstr>AUTRES CRÉDITS </vt:lpstr>
      <vt:lpstr>Présentation PowerPoint</vt:lpstr>
      <vt:lpstr>DEMINARALISATION DE LA COUR / PROJET 1 2 3 PLANT’HAIE</vt:lpstr>
      <vt:lpstr>DEMINARALISATION DE LA COUR / PROJET 1 2 3 PLANT’HAIE </vt:lpstr>
      <vt:lpstr>LABEL MATERNELLE ELYSEE </vt:lpstr>
      <vt:lpstr>Vie de classe et projets </vt:lpstr>
      <vt:lpstr>Vie de classe et projets </vt:lpstr>
      <vt:lpstr>VIE DE CHAQUE CLASSE</vt:lpstr>
      <vt:lpstr>VIE DE CHAQUE CLASSE</vt:lpstr>
      <vt:lpstr>VIE DE CHAQUE CLASSE</vt:lpstr>
      <vt:lpstr> VIE DE CHAQUE CLASSE</vt:lpstr>
      <vt:lpstr>BILAN FINANCIER DES VENTES </vt:lpstr>
      <vt:lpstr>Présentation PowerPoint</vt:lpstr>
      <vt:lpstr>LES PARENTS ONT LA PAROLE  </vt:lpstr>
      <vt:lpstr>LES PARENTS ONT LA PAROLE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d’école</dc:title>
  <dc:creator>Admin</dc:creator>
  <cp:lastModifiedBy>Marilyne NAAS</cp:lastModifiedBy>
  <cp:revision>107</cp:revision>
  <dcterms:created xsi:type="dcterms:W3CDTF">2016-06-21T07:35:53Z</dcterms:created>
  <dcterms:modified xsi:type="dcterms:W3CDTF">2021-04-06T16:54:50Z</dcterms:modified>
</cp:coreProperties>
</file>